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2" r:id="rId11"/>
    <p:sldId id="263" r:id="rId12"/>
    <p:sldId id="267" r:id="rId13"/>
    <p:sldId id="268" r:id="rId14"/>
    <p:sldId id="274" r:id="rId15"/>
    <p:sldId id="269" r:id="rId16"/>
    <p:sldId id="271" r:id="rId17"/>
    <p:sldId id="272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67F6-E2DC-4A8C-9872-2A9784A24D9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638D-28E4-45DF-A293-45478982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0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oping_at_the_Olympic_Gam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rmed-spor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466"/>
            <a:ext cx="9144000" cy="1047631"/>
          </a:xfrm>
        </p:spPr>
        <p:txBody>
          <a:bodyPr/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مقدمه ای بر دوپینگ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867"/>
            <a:ext cx="3548418" cy="5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شیوع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3420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بیش از 30 درصد از ورزشکاران شرکت کننده در مسابقات قهرمانی جهان در سال 2011 پذیرفته </a:t>
            </a:r>
            <a:r>
              <a:rPr lang="fa-IR" dirty="0" err="1" smtClean="0">
                <a:cs typeface="B Nazanin" panose="00000400000000000000" pitchFamily="2" charset="-78"/>
              </a:rPr>
              <a:t>اند</a:t>
            </a:r>
            <a:r>
              <a:rPr lang="fa-IR" dirty="0" smtClean="0">
                <a:cs typeface="B Nazanin" panose="00000400000000000000" pitchFamily="2" charset="-78"/>
              </a:rPr>
              <a:t> که از مواد ممنوعه در طول دوران حرفه ای خود استفاده می کنند.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بر اساس یک مطالعه که توسط آژانس جهانی ضد دوپینگ (</a:t>
            </a:r>
            <a:r>
              <a:rPr lang="en-US" dirty="0" smtClean="0">
                <a:cs typeface="B Nazanin" panose="00000400000000000000" pitchFamily="2" charset="-78"/>
              </a:rPr>
              <a:t>WADA </a:t>
            </a:r>
            <a:r>
              <a:rPr lang="fa-IR" dirty="0" smtClean="0">
                <a:cs typeface="B Nazanin" panose="00000400000000000000" pitchFamily="2" charset="-78"/>
              </a:rPr>
              <a:t> ) انجام شده، در واقع 44 درصد از ورزشکاران مصرف کرده بودند. اما، تنها 0/5درصد از کسانی که مورد آزمایش قرار گرفتند گرفتار شدند.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1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آمار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err="1" smtClean="0">
                <a:cs typeface="B Nazanin" panose="00000400000000000000" pitchFamily="2" charset="-78"/>
                <a:hlinkClick r:id="rId2"/>
              </a:rPr>
              <a:t>ویکی</a:t>
            </a:r>
            <a:r>
              <a:rPr lang="fa-IR" dirty="0" smtClean="0">
                <a:cs typeface="B Nazanin" panose="00000400000000000000" pitchFamily="2" charset="-78"/>
                <a:hlinkClick r:id="rId2"/>
              </a:rPr>
              <a:t> </a:t>
            </a:r>
            <a:r>
              <a:rPr lang="fa-IR" dirty="0" err="1" smtClean="0">
                <a:cs typeface="B Nazanin" panose="00000400000000000000" pitchFamily="2" charset="-78"/>
                <a:hlinkClick r:id="rId2"/>
              </a:rPr>
              <a:t>پدیا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https://en.wikipedia.org/wiki/Doping_at_the_Olympic_Games</a:t>
            </a:r>
          </a:p>
        </p:txBody>
      </p:sp>
    </p:spTree>
    <p:extLst>
      <p:ext uri="{BB962C8B-B14F-4D97-AF65-F5344CB8AC3E}">
        <p14:creationId xmlns:p14="http://schemas.microsoft.com/office/powerpoint/2010/main" val="30187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تعریف دارو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173707"/>
            <a:ext cx="11614245" cy="2197289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cs typeface="B Mitra" panose="00000400000000000000" pitchFamily="2" charset="-78"/>
              </a:rPr>
              <a:t>در دانش پزشکی به هر </a:t>
            </a:r>
            <a:r>
              <a:rPr lang="fa-IR" dirty="0" smtClean="0">
                <a:cs typeface="B Mitra" panose="00000400000000000000" pitchFamily="2" charset="-78"/>
              </a:rPr>
              <a:t>ماده ‌ای </a:t>
            </a:r>
            <a:r>
              <a:rPr lang="fa-IR" dirty="0">
                <a:cs typeface="B Mitra" panose="00000400000000000000" pitchFamily="2" charset="-78"/>
              </a:rPr>
              <a:t>که برای درمان، تسکین علائم، تشخیص بیماری یا پیشگیری از آن به کار رود و بر ساختار یا کارکرد ارگانیسم زنده اثر گذارد و پس از ورود به بدن عملکرد بدن را تصحیح کند، گفته </a:t>
            </a:r>
            <a:r>
              <a:rPr lang="fa-IR" dirty="0" smtClean="0">
                <a:cs typeface="B Mitra" panose="00000400000000000000" pitchFamily="2" charset="-78"/>
              </a:rPr>
              <a:t>می‌ شود.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cs typeface="B Mitra" panose="00000400000000000000" pitchFamily="2" charset="-78"/>
              </a:rPr>
              <a:t>دارو ممکن است منشأ طبیعی (گیاهی یا حیوانی) داشته باشد یا اینکه </a:t>
            </a:r>
            <a:r>
              <a:rPr lang="fa-IR" dirty="0" smtClean="0">
                <a:cs typeface="B Mitra" panose="00000400000000000000" pitchFamily="2" charset="-78"/>
              </a:rPr>
              <a:t>به ‌طور </a:t>
            </a:r>
            <a:r>
              <a:rPr lang="fa-IR" dirty="0">
                <a:cs typeface="B Mitra" panose="00000400000000000000" pitchFamily="2" charset="-78"/>
              </a:rPr>
              <a:t>مصنوعی تهیه شود. داروهای شیمیایی معمولاً در آزمایشگاه و به دست پزشکان یا دارو سازان کشف شده و پس از تحقیقات کافی و تأیید مراجع رسمی در </a:t>
            </a:r>
            <a:r>
              <a:rPr lang="fa-IR" dirty="0" err="1">
                <a:cs typeface="B Mitra" panose="00000400000000000000" pitchFamily="2" charset="-78"/>
              </a:rPr>
              <a:t>کارخانه‌های</a:t>
            </a:r>
            <a:r>
              <a:rPr lang="fa-IR" dirty="0">
                <a:cs typeface="B Mitra" panose="00000400000000000000" pitchFamily="2" charset="-78"/>
              </a:rPr>
              <a:t> داروسازی تولید </a:t>
            </a:r>
            <a:r>
              <a:rPr lang="fa-IR" dirty="0" err="1">
                <a:cs typeface="B Mitra" panose="00000400000000000000" pitchFamily="2" charset="-78"/>
              </a:rPr>
              <a:t>می‌گردند</a:t>
            </a:r>
            <a:r>
              <a:rPr lang="fa-IR" dirty="0" smtClean="0">
                <a:cs typeface="B Mitra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cs typeface="B Mitra" panose="00000400000000000000" pitchFamily="2" charset="-78"/>
              </a:rPr>
              <a:t>در حالت کلی، یک دارو </a:t>
            </a:r>
            <a:r>
              <a:rPr lang="fa-IR" dirty="0" err="1">
                <a:cs typeface="B Mitra" panose="00000400000000000000" pitchFamily="2" charset="-78"/>
              </a:rPr>
              <a:t>ماده‌ای</a:t>
            </a:r>
            <a:r>
              <a:rPr lang="fa-IR" dirty="0">
                <a:cs typeface="B Mitra" panose="00000400000000000000" pitchFamily="2" charset="-78"/>
              </a:rPr>
              <a:t> است که به </a:t>
            </a:r>
            <a:r>
              <a:rPr lang="fa-IR" dirty="0" smtClean="0">
                <a:cs typeface="B Mitra" panose="00000400000000000000" pitchFamily="2" charset="-78"/>
              </a:rPr>
              <a:t>وسیله </a:t>
            </a:r>
            <a:r>
              <a:rPr lang="fa-IR" dirty="0" err="1">
                <a:cs typeface="B Mitra" panose="00000400000000000000" pitchFamily="2" charset="-78"/>
              </a:rPr>
              <a:t>واکنش‌های</a:t>
            </a:r>
            <a:r>
              <a:rPr lang="fa-IR" dirty="0">
                <a:cs typeface="B Mitra" panose="00000400000000000000" pitchFamily="2" charset="-78"/>
              </a:rPr>
              <a:t> شیمیایی </a:t>
            </a:r>
            <a:r>
              <a:rPr lang="fa-IR" dirty="0" smtClean="0">
                <a:cs typeface="B Mitra" panose="00000400000000000000" pitchFamily="2" charset="-78"/>
              </a:rPr>
              <a:t>خود</a:t>
            </a:r>
            <a:r>
              <a:rPr lang="fa-IR" dirty="0">
                <a:cs typeface="B Mitra" panose="00000400000000000000" pitchFamily="2" charset="-78"/>
              </a:rPr>
              <a:t>، تغییراتی در کارکرد زیستی ایجاد </a:t>
            </a:r>
            <a:r>
              <a:rPr lang="fa-IR" dirty="0" err="1">
                <a:cs typeface="B Mitra" panose="00000400000000000000" pitchFamily="2" charset="-78"/>
              </a:rPr>
              <a:t>می‌کند</a:t>
            </a:r>
            <a:r>
              <a:rPr lang="fa-IR" dirty="0">
                <a:cs typeface="B Mitra" panose="00000400000000000000" pitchFamily="2" charset="-78"/>
              </a:rPr>
              <a:t>.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466531"/>
            <a:ext cx="10515600" cy="78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تعریف مکمل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137" y="4387397"/>
            <a:ext cx="11518711" cy="172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400" dirty="0">
                <a:cs typeface="B Mitra" panose="00000400000000000000" pitchFamily="2" charset="-78"/>
              </a:rPr>
              <a:t>عبارت است از فراورده ای که به منظور تکمیل رژیم غذایی استفاده شود و موادی </a:t>
            </a:r>
            <a:r>
              <a:rPr lang="fa-IR" sz="2400" dirty="0" smtClean="0">
                <a:cs typeface="B Mitra" panose="00000400000000000000" pitchFamily="2" charset="-78"/>
              </a:rPr>
              <a:t>که </a:t>
            </a:r>
            <a:r>
              <a:rPr lang="fa-IR" sz="2400" dirty="0">
                <a:cs typeface="B Mitra" panose="00000400000000000000" pitchFamily="2" charset="-78"/>
              </a:rPr>
              <a:t>ممکن است در رژیم غذایی معمول افراد </a:t>
            </a:r>
            <a:r>
              <a:rPr lang="fa-IR" sz="2400" dirty="0" smtClean="0">
                <a:cs typeface="B Mitra" panose="00000400000000000000" pitchFamily="2" charset="-78"/>
              </a:rPr>
              <a:t>به </a:t>
            </a:r>
            <a:r>
              <a:rPr lang="fa-IR" sz="2400" dirty="0">
                <a:cs typeface="B Mitra" panose="00000400000000000000" pitchFamily="2" charset="-78"/>
              </a:rPr>
              <a:t>مقدار کافی دریافت نشوند را تامین می </a:t>
            </a:r>
            <a:r>
              <a:rPr lang="fa-IR" sz="2400" dirty="0" smtClean="0">
                <a:cs typeface="B Mitra" panose="00000400000000000000" pitchFamily="2" charset="-78"/>
              </a:rPr>
              <a:t>کنند.</a:t>
            </a:r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موادی که در غذاها وجود دارند و اغلب به صورت خالص که آثار بیشتری نسبت به غذا دارد مقادیر زیادی از ماده مورد نظر را وارد بدن می کند.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82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برخلاف دارو ها برای کسب مجوز برای تولید و فروش مکمل ها، نیازی به پیمودن </a:t>
            </a:r>
            <a:r>
              <a:rPr lang="fa-IR" dirty="0" err="1" smtClean="0">
                <a:cs typeface="B Nazanin" panose="00000400000000000000" pitchFamily="2" charset="-78"/>
              </a:rPr>
              <a:t>مسیرهایی</a:t>
            </a:r>
            <a:r>
              <a:rPr lang="fa-IR" dirty="0" smtClean="0">
                <a:cs typeface="B Nazanin" panose="00000400000000000000" pitchFamily="2" charset="-78"/>
              </a:rPr>
              <a:t> که برای دارو ها باید طی شود نیست. لذا ادعاها در مورد اثار آنها گاهی اغراق آمیز است.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 مکمل ها عاری از خطر نیستند و دوزهای بالای آن ممکن است خطراتی برای بدن </a:t>
            </a:r>
            <a:r>
              <a:rPr lang="fa-IR" dirty="0">
                <a:cs typeface="B Nazanin" panose="00000400000000000000" pitchFamily="2" charset="-78"/>
              </a:rPr>
              <a:t>د</a:t>
            </a:r>
            <a:r>
              <a:rPr lang="fa-IR" dirty="0" smtClean="0">
                <a:cs typeface="B Nazanin" panose="00000400000000000000" pitchFamily="2" charset="-78"/>
              </a:rPr>
              <a:t>اشته باشند.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مکمل های غذایی شامل ویتامین ها، مواد معدنی، کربوهیدرات ها، پروتئین ها، عصاره های متعدد گیاهی و غیره می باشند.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8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Titr" panose="00000700000000000000" pitchFamily="2" charset="-78"/>
              </a:rPr>
              <a:t>مشخص کردن تقلبی نبودن مکمل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www.informed-sport.com</a:t>
            </a:r>
            <a:endParaRPr lang="fa-IR" dirty="0" smtClean="0"/>
          </a:p>
          <a:p>
            <a:endParaRPr lang="fa-IR" dirty="0"/>
          </a:p>
          <a:p>
            <a:r>
              <a:rPr lang="en-US" dirty="0"/>
              <a:t>https://www.informed-sport.com/</a:t>
            </a:r>
          </a:p>
        </p:txBody>
      </p:sp>
    </p:spTree>
    <p:extLst>
      <p:ext uri="{BB962C8B-B14F-4D97-AF65-F5344CB8AC3E}">
        <p14:creationId xmlns:p14="http://schemas.microsoft.com/office/powerpoint/2010/main" val="23441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نامگذاری داروها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نام ژنریک (نام بین </a:t>
            </a:r>
            <a:r>
              <a:rPr lang="fa-IR" dirty="0" err="1" smtClean="0">
                <a:cs typeface="B Nazanin" panose="00000400000000000000" pitchFamily="2" charset="-78"/>
              </a:rPr>
              <a:t>المللی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نام اختصاصی (نام کارخانه سازنده دارو)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مکانیزم عمل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0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4714"/>
            <a:ext cx="10862968" cy="59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59" y="1347324"/>
            <a:ext cx="10601541" cy="48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570030"/>
            <a:ext cx="9321421" cy="6097283"/>
          </a:xfrm>
        </p:spPr>
      </p:pic>
    </p:spTree>
    <p:extLst>
      <p:ext uri="{BB962C8B-B14F-4D97-AF65-F5344CB8AC3E}">
        <p14:creationId xmlns:p14="http://schemas.microsoft.com/office/powerpoint/2010/main" val="25984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806312"/>
            <a:ext cx="10263115" cy="5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تعریف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دوپینگ: استفاده و سو استفاده از مواد افزایش دهنده عملکرد در ورزش حرفه ای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تعریف کمیسیون </a:t>
            </a:r>
            <a:r>
              <a:rPr lang="fa-IR" dirty="0">
                <a:cs typeface="B Nazanin" panose="00000400000000000000" pitchFamily="2" charset="-78"/>
              </a:rPr>
              <a:t>پزشکی کمیته بین </a:t>
            </a:r>
            <a:r>
              <a:rPr lang="fa-IR" dirty="0" err="1">
                <a:cs typeface="B Nazanin" panose="00000400000000000000" pitchFamily="2" charset="-78"/>
              </a:rPr>
              <a:t>المللی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المپیک: </a:t>
            </a:r>
            <a:r>
              <a:rPr lang="fa-IR" dirty="0">
                <a:cs typeface="B Nazanin" panose="00000400000000000000" pitchFamily="2" charset="-78"/>
              </a:rPr>
              <a:t>دوپینگ عبارتست از تجویز یا مصرف یک ماده خارجی </a:t>
            </a:r>
            <a:r>
              <a:rPr lang="fa-IR" dirty="0" smtClean="0">
                <a:cs typeface="B Nazanin" panose="00000400000000000000" pitchFamily="2" charset="-78"/>
              </a:rPr>
              <a:t>یا </a:t>
            </a:r>
            <a:r>
              <a:rPr lang="fa-IR" dirty="0">
                <a:cs typeface="B Nazanin" panose="00000400000000000000" pitchFamily="2" charset="-78"/>
              </a:rPr>
              <a:t>ماده درون زای بدن، با مقادیر غیرعادی و یا راه استعمال غیر طبیعی توسط شخص سالم با هدف افزایش کارایی </a:t>
            </a:r>
            <a:r>
              <a:rPr lang="fa-IR" dirty="0" smtClean="0">
                <a:cs typeface="B Nazanin" panose="00000400000000000000" pitchFamily="2" charset="-78"/>
              </a:rPr>
              <a:t>ورزشی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err="1">
                <a:cs typeface="B Nazanin" panose="00000400000000000000" pitchFamily="2" charset="-78"/>
              </a:rPr>
              <a:t>پارا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دوپینگ: عبارتست </a:t>
            </a:r>
            <a:r>
              <a:rPr lang="fa-IR" dirty="0">
                <a:cs typeface="B Nazanin" panose="00000400000000000000" pitchFamily="2" charset="-78"/>
              </a:rPr>
              <a:t>از دادن دارو به یک ورزشکار توسط حریف جهت کاهش کارایی وی و یا بدنام کردن ورزشکار.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0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ریشه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کلمه هلندی "</a:t>
            </a:r>
            <a:r>
              <a:rPr lang="en-US" dirty="0" err="1" smtClean="0">
                <a:cs typeface="B Nazanin" panose="00000400000000000000" pitchFamily="2" charset="-78"/>
              </a:rPr>
              <a:t>dop</a:t>
            </a:r>
            <a:r>
              <a:rPr lang="en-US" dirty="0" smtClean="0">
                <a:cs typeface="B Nazanin" panose="00000400000000000000" pitchFamily="2" charset="-78"/>
              </a:rPr>
              <a:t>"، </a:t>
            </a:r>
            <a:r>
              <a:rPr lang="fa-IR" dirty="0" smtClean="0">
                <a:cs typeface="B Nazanin" panose="00000400000000000000" pitchFamily="2" charset="-78"/>
              </a:rPr>
              <a:t>یک نوشیدنی که </a:t>
            </a:r>
            <a:r>
              <a:rPr lang="fa-IR" dirty="0" err="1" smtClean="0">
                <a:cs typeface="B Nazanin" panose="00000400000000000000" pitchFamily="2" charset="-78"/>
              </a:rPr>
              <a:t>جنگجویان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Zulu </a:t>
            </a:r>
            <a:r>
              <a:rPr lang="fa-IR" dirty="0" smtClean="0">
                <a:cs typeface="B Nazanin" panose="00000400000000000000" pitchFamily="2" charset="-78"/>
              </a:rPr>
              <a:t> قبل از جنگ استفاده می کردند.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0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تاریخچه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825625"/>
            <a:ext cx="11094493" cy="435133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برده های مصری از </a:t>
            </a:r>
            <a:r>
              <a:rPr lang="fa-IR" dirty="0" err="1" smtClean="0">
                <a:cs typeface="B Nazanin" panose="00000400000000000000" pitchFamily="2" charset="-78"/>
              </a:rPr>
              <a:t>الیکسیرها</a:t>
            </a:r>
            <a:r>
              <a:rPr lang="fa-IR" dirty="0" smtClean="0">
                <a:cs typeface="B Nazanin" panose="00000400000000000000" pitchFamily="2" charset="-78"/>
              </a:rPr>
              <a:t> (احتمالا از برگ گیاه) تغذیه می کردند.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بردگان </a:t>
            </a:r>
            <a:r>
              <a:rPr lang="fa-IR" dirty="0" err="1" smtClean="0">
                <a:cs typeface="B Nazanin" panose="00000400000000000000" pitchFamily="2" charset="-78"/>
              </a:rPr>
              <a:t>اینکاها</a:t>
            </a:r>
            <a:r>
              <a:rPr lang="fa-IR" dirty="0" smtClean="0">
                <a:cs typeface="B Nazanin" panose="00000400000000000000" pitchFamily="2" charset="-78"/>
              </a:rPr>
              <a:t> بعد از جویدن برگ </a:t>
            </a:r>
            <a:r>
              <a:rPr lang="fa-IR" dirty="0" err="1" smtClean="0">
                <a:cs typeface="B Nazanin" panose="00000400000000000000" pitchFamily="2" charset="-78"/>
              </a:rPr>
              <a:t>کوکا</a:t>
            </a:r>
            <a:r>
              <a:rPr lang="fa-IR" dirty="0" smtClean="0">
                <a:cs typeface="B Nazanin" panose="00000400000000000000" pitchFamily="2" charset="-78"/>
              </a:rPr>
              <a:t> بهتر کار می کردند.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یک قرن پیش، ماراتن ها و دوچرخه سواران از </a:t>
            </a:r>
            <a:r>
              <a:rPr lang="fa-IR" dirty="0" smtClean="0">
                <a:cs typeface="B Nazanin" panose="00000400000000000000" pitchFamily="2" charset="-78"/>
              </a:rPr>
              <a:t>کافئین</a:t>
            </a:r>
            <a:r>
              <a:rPr lang="fa-IR" dirty="0" smtClean="0">
                <a:cs typeface="B Nazanin" panose="00000400000000000000" pitchFamily="2" charset="-78"/>
              </a:rPr>
              <a:t>، کوکائین و حتی الکل </a:t>
            </a:r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 smtClean="0">
                <a:cs typeface="B Nazanin" panose="00000400000000000000" pitchFamily="2" charset="-78"/>
              </a:rPr>
              <a:t>می کردند.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91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تاریخچه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1928 -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IAAF</a:t>
            </a:r>
            <a:r>
              <a:rPr lang="fa-IR" dirty="0" smtClean="0">
                <a:cs typeface="B Nazanin" panose="00000400000000000000" pitchFamily="2" charset="-78"/>
              </a:rPr>
              <a:t> ممنوعیت دوپینگ (استفاده از محرک ها)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1966 – </a:t>
            </a:r>
            <a:r>
              <a:rPr lang="en-US" dirty="0" smtClean="0">
                <a:cs typeface="B Nazanin" panose="00000400000000000000" pitchFamily="2" charset="-78"/>
              </a:rPr>
              <a:t>FIFA </a:t>
            </a:r>
            <a:r>
              <a:rPr lang="fa-IR" dirty="0" smtClean="0">
                <a:cs typeface="B Nazanin" panose="00000400000000000000" pitchFamily="2" charset="-78"/>
              </a:rPr>
              <a:t> (فوتبال) و </a:t>
            </a:r>
            <a:r>
              <a:rPr lang="en-US" dirty="0" smtClean="0">
                <a:cs typeface="B Nazanin" panose="00000400000000000000" pitchFamily="2" charset="-78"/>
              </a:rPr>
              <a:t>UCI</a:t>
            </a:r>
            <a:r>
              <a:rPr lang="fa-IR" dirty="0" smtClean="0">
                <a:cs typeface="B Nazanin" panose="00000400000000000000" pitchFamily="2" charset="-78"/>
              </a:rPr>
              <a:t> (دوچرخه سواری) آزمون های مواد مخدر را در مسابقات قهرمانی معرفی کردند.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1968 - آزمایش مواد مخدر برای اولین بار در بازی های المپیک مورد استفاده قرار گرفت.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1976 – </a:t>
            </a:r>
            <a:r>
              <a:rPr lang="en-US" dirty="0" smtClean="0">
                <a:cs typeface="B Nazanin" panose="00000400000000000000" pitchFamily="2" charset="-78"/>
              </a:rPr>
              <a:t>IOC</a:t>
            </a:r>
            <a:r>
              <a:rPr lang="fa-IR" dirty="0" smtClean="0">
                <a:cs typeface="B Nazanin" panose="00000400000000000000" pitchFamily="2" charset="-78"/>
              </a:rPr>
              <a:t> مصرف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استروئیدهای آنابولیک را ممنوع اعلام کرد.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1979 - تست مواد مخدر غیر قانونی توسط </a:t>
            </a:r>
            <a:r>
              <a:rPr lang="en-US" dirty="0" smtClean="0">
                <a:cs typeface="B Nazanin" panose="00000400000000000000" pitchFamily="2" charset="-78"/>
              </a:rPr>
              <a:t>IOC </a:t>
            </a:r>
            <a:r>
              <a:rPr lang="fa-IR" dirty="0" smtClean="0">
                <a:cs typeface="B Nazanin" panose="00000400000000000000" pitchFamily="2" charset="-78"/>
              </a:rPr>
              <a:t> آغاز شد.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1986 – </a:t>
            </a:r>
            <a:r>
              <a:rPr lang="en-US" dirty="0" smtClean="0">
                <a:cs typeface="B Nazanin" panose="00000400000000000000" pitchFamily="2" charset="-78"/>
              </a:rPr>
              <a:t>IOC</a:t>
            </a:r>
            <a:r>
              <a:rPr lang="fa-IR" dirty="0" smtClean="0">
                <a:cs typeface="B Nazanin" panose="00000400000000000000" pitchFamily="2" charset="-78"/>
              </a:rPr>
              <a:t> دوپینگ خون را ممنوع اعلام کرد.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1999 - آژانس جهانی ضد دوپینگ (</a:t>
            </a:r>
            <a:r>
              <a:rPr lang="en-US" dirty="0" smtClean="0">
                <a:cs typeface="B Nazanin" panose="00000400000000000000" pitchFamily="2" charset="-78"/>
              </a:rPr>
              <a:t>WADA </a:t>
            </a:r>
            <a:r>
              <a:rPr lang="fa-IR" dirty="0" smtClean="0">
                <a:cs typeface="B Nazanin" panose="00000400000000000000" pitchFamily="2" charset="-78"/>
              </a:rPr>
              <a:t> ) تاسیس شد.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2000 - اولین آزمایش المپیک برای </a:t>
            </a:r>
            <a:r>
              <a:rPr lang="en-US" dirty="0" smtClean="0">
                <a:cs typeface="B Nazanin" panose="00000400000000000000" pitchFamily="2" charset="-78"/>
              </a:rPr>
              <a:t>EPO</a:t>
            </a:r>
            <a:r>
              <a:rPr lang="fa-IR" dirty="0" smtClean="0">
                <a:cs typeface="B Nazanin" panose="00000400000000000000" pitchFamily="2" charset="-78"/>
              </a:rPr>
              <a:t> انجام شد.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164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Roboto"/>
              </a:rPr>
              <a:t>IAAF: International Association of Athletics Federations</a:t>
            </a:r>
            <a:endParaRPr lang="fa-IR" b="0" i="0" dirty="0" smtClean="0">
              <a:effectLst/>
              <a:latin typeface="Roboto"/>
            </a:endParaRPr>
          </a:p>
          <a:p>
            <a:r>
              <a:rPr lang="en-US" dirty="0" smtClean="0"/>
              <a:t>UCI: Union Cyclist International</a:t>
            </a:r>
            <a:endParaRPr lang="en-US" b="0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689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انگیزه مصرف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افزایش قدرت، استقامت، هوشیاری، برانگیختگی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کاهش زمان واکنش، خستگی، اضطراب، لرزش عضلانی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مقابله با درد و آسیب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افزایش جرات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افزایش دستاوردهای تمرین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کاهش مدت رسیدن به سطح مطلوب از آمادگی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اثر </a:t>
            </a:r>
            <a:r>
              <a:rPr lang="fa-IR" dirty="0" err="1" smtClean="0">
                <a:cs typeface="B Nazanin" panose="00000400000000000000" pitchFamily="2" charset="-78"/>
              </a:rPr>
              <a:t>دارونما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چون دیگران مصرف می کنند!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4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دلایل </a:t>
            </a:r>
            <a:r>
              <a:rPr lang="fa-IR" dirty="0" smtClean="0">
                <a:cs typeface="B Titr" panose="00000700000000000000" pitchFamily="2" charset="-78"/>
              </a:rPr>
              <a:t>دیگر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(عمدتا روانی)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5322626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1 </a:t>
            </a:r>
            <a:r>
              <a:rPr lang="fa-IR" dirty="0">
                <a:cs typeface="B Nazanin" panose="00000400000000000000" pitchFamily="2" charset="-78"/>
              </a:rPr>
              <a:t>- فشار مطبوعات برای پیروزی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2- انتظار غیرواقعی مردم از رقابتهای ملی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3- جوایز مالی سرسام آور برای کسب پیروزی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4- تمایل به بهترین بودن در جهان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5- تقویم ورزشی شلوغ و برنامه سنگین مسابقات یک ورزشکار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6- پاداش دولتها یا حامیان مالی به ورزشکاران در صورت کسب موفقیت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7- تاکید و فشار مربی برای پیروزی به عنوان هدف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8- چشم پوشی فدراسیون های ورزشی ملی و بین </a:t>
            </a:r>
            <a:r>
              <a:rPr lang="fa-IR" dirty="0" err="1">
                <a:cs typeface="B Nazanin" panose="00000400000000000000" pitchFamily="2" charset="-78"/>
              </a:rPr>
              <a:t>المللی</a:t>
            </a:r>
            <a:r>
              <a:rPr lang="fa-IR" dirty="0">
                <a:cs typeface="B Nazanin" panose="00000400000000000000" pitchFamily="2" charset="-78"/>
              </a:rPr>
              <a:t> از </a:t>
            </a:r>
            <a:r>
              <a:rPr lang="fa-IR" dirty="0" smtClean="0">
                <a:cs typeface="B Nazanin" panose="00000400000000000000" pitchFamily="2" charset="-78"/>
              </a:rPr>
              <a:t>روش های غیر اخلاقی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9- شخصیت رقابتی ورزشکار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10- خطای پزشک در درمان بیماری ها و اختلالات ورزشکار با داروهای غیرمجاز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11- اعتقاد روانی مبنی بر نیاز به افزایش کارایی با یک قرص جادویی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12- جلب نظر تماشاگران مسابقات ورزشی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3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دلایل ممنوعیت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152" y="1825625"/>
            <a:ext cx="4966648" cy="4351338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مخاطرات جسمی برای ورزشکار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مخاطرات جسمی برای حریف ورزشکار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رقابت بر سر دوپینگ نه ورزش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8" y="1027906"/>
            <a:ext cx="3279723" cy="233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7442"/>
            <a:ext cx="3480179" cy="3373331"/>
          </a:xfrm>
          <a:prstGeom prst="rect">
            <a:avLst/>
          </a:prstGeom>
        </p:spPr>
      </p:pic>
      <p:pic>
        <p:nvPicPr>
          <p:cNvPr id="6" name="Picture 2" descr="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 bwMode="auto">
          <a:xfrm>
            <a:off x="6976417" y="3493827"/>
            <a:ext cx="5172791" cy="336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479916" y="1400032"/>
            <a:ext cx="8229600" cy="251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4000" dirty="0" smtClean="0"/>
              <a:t>“In doping, the war is never won”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400" dirty="0" smtClean="0"/>
              <a:t>Juan Antonio Samaranch</a:t>
            </a:r>
            <a:br>
              <a:rPr lang="en-US" altLang="en-US" sz="2400" dirty="0" smtClean="0"/>
            </a:br>
            <a:r>
              <a:rPr lang="en-US" altLang="en-US" sz="2400" dirty="0" smtClean="0"/>
              <a:t>former IOC president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1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834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Mitra</vt:lpstr>
      <vt:lpstr>B Nazanin</vt:lpstr>
      <vt:lpstr>B Titr</vt:lpstr>
      <vt:lpstr>Calibri</vt:lpstr>
      <vt:lpstr>Calibri Light</vt:lpstr>
      <vt:lpstr>Roboto</vt:lpstr>
      <vt:lpstr>Office Theme</vt:lpstr>
      <vt:lpstr>مقدمه ای بر دوپینگ</vt:lpstr>
      <vt:lpstr>تعریف</vt:lpstr>
      <vt:lpstr>ریشه</vt:lpstr>
      <vt:lpstr>تاریخچه</vt:lpstr>
      <vt:lpstr>تاریخچه</vt:lpstr>
      <vt:lpstr>انگیزه مصرف</vt:lpstr>
      <vt:lpstr>دلایل دیگر (عمدتا روانی) </vt:lpstr>
      <vt:lpstr>دلایل ممنوعیت</vt:lpstr>
      <vt:lpstr>PowerPoint Presentation</vt:lpstr>
      <vt:lpstr>شیوع</vt:lpstr>
      <vt:lpstr>آمار</vt:lpstr>
      <vt:lpstr>تعریف دارو</vt:lpstr>
      <vt:lpstr>PowerPoint Presentation</vt:lpstr>
      <vt:lpstr>مشخص کردن تقلبی نبودن مکمل</vt:lpstr>
      <vt:lpstr>نامگذاری داروها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دوپینگ</dc:title>
  <dc:creator>Windows User</dc:creator>
  <cp:lastModifiedBy>Windows User</cp:lastModifiedBy>
  <cp:revision>35</cp:revision>
  <dcterms:created xsi:type="dcterms:W3CDTF">2018-09-24T10:20:41Z</dcterms:created>
  <dcterms:modified xsi:type="dcterms:W3CDTF">2021-09-20T04:46:11Z</dcterms:modified>
</cp:coreProperties>
</file>