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6" r:id="rId1"/>
  </p:sldMasterIdLst>
  <p:sldIdLst>
    <p:sldId id="256" r:id="rId2"/>
    <p:sldId id="258" r:id="rId3"/>
    <p:sldId id="263" r:id="rId4"/>
    <p:sldId id="259" r:id="rId5"/>
    <p:sldId id="288" r:id="rId6"/>
    <p:sldId id="261" r:id="rId7"/>
    <p:sldId id="262" r:id="rId8"/>
    <p:sldId id="289" r:id="rId9"/>
    <p:sldId id="264" r:id="rId10"/>
    <p:sldId id="290" r:id="rId11"/>
    <p:sldId id="265" r:id="rId12"/>
    <p:sldId id="270" r:id="rId13"/>
    <p:sldId id="266" r:id="rId14"/>
    <p:sldId id="267" r:id="rId15"/>
    <p:sldId id="268" r:id="rId16"/>
    <p:sldId id="269" r:id="rId17"/>
    <p:sldId id="271" r:id="rId18"/>
    <p:sldId id="272" r:id="rId19"/>
    <p:sldId id="273" r:id="rId20"/>
    <p:sldId id="274" r:id="rId21"/>
    <p:sldId id="275" r:id="rId22"/>
    <p:sldId id="276" r:id="rId23"/>
    <p:sldId id="307" r:id="rId24"/>
    <p:sldId id="308" r:id="rId25"/>
    <p:sldId id="277" r:id="rId26"/>
    <p:sldId id="291" r:id="rId27"/>
    <p:sldId id="292" r:id="rId28"/>
    <p:sldId id="278" r:id="rId29"/>
    <p:sldId id="279" r:id="rId30"/>
    <p:sldId id="280" r:id="rId31"/>
    <p:sldId id="281" r:id="rId32"/>
    <p:sldId id="287" r:id="rId33"/>
    <p:sldId id="286" r:id="rId34"/>
    <p:sldId id="285" r:id="rId35"/>
    <p:sldId id="284" r:id="rId36"/>
    <p:sldId id="293" r:id="rId37"/>
    <p:sldId id="283" r:id="rId38"/>
    <p:sldId id="300" r:id="rId39"/>
    <p:sldId id="295" r:id="rId40"/>
    <p:sldId id="306" r:id="rId41"/>
    <p:sldId id="296" r:id="rId42"/>
    <p:sldId id="297" r:id="rId43"/>
    <p:sldId id="298" r:id="rId44"/>
    <p:sldId id="303" r:id="rId45"/>
    <p:sldId id="304" r:id="rId46"/>
    <p:sldId id="301" r:id="rId47"/>
    <p:sldId id="305" r:id="rId48"/>
    <p:sldId id="302" r:id="rId49"/>
    <p:sldId id="309"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69" d="100"/>
          <a:sy n="69" d="100"/>
        </p:scale>
        <p:origin x="69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6/10/2023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91210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AD347D-5ACD-4C99-B74B-A9C85AD731AF}" type="datetimeFigureOut">
              <a:rPr lang="en-US" smtClean="0"/>
              <a:t>6/10/2023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67409836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6/10/2023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040827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6/10/2023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186927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6/10/2023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009904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AAD347D-5ACD-4C99-B74B-A9C85AD731AF}" type="datetimeFigureOut">
              <a:rPr lang="en-US" smtClean="0"/>
              <a:t>6/10/2023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8787335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AAD347D-5ACD-4C99-B74B-A9C85AD731AF}" type="datetimeFigureOut">
              <a:rPr lang="en-US" smtClean="0"/>
              <a:t>6/10/2023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83831021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6/10/2023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63454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6/10/2023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39667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smtClean="0"/>
              <a:t>6/10/2023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09821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6/10/2023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690066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6/10/2023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520798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6/10/2023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77488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t>6/10/2023</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720097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6/10/2023</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333297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smtClean="0"/>
              <a:t>6/10/2023</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822480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6/10/2023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131334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smtClean="0"/>
              <a:t>6/10/2023</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124878136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www.tebyan.net/nutrition_health/diseases/women/2007/6/9/42179.html"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4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fa.wikipedia.org/wiki/%D8%B7%D8%A8_%D8%B3%D9%86%D8%AA%DB%8C"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1671" y="2464943"/>
            <a:ext cx="6575461" cy="1716640"/>
          </a:xfrm>
        </p:spPr>
        <p:txBody>
          <a:bodyPr/>
          <a:lstStyle/>
          <a:p>
            <a:r>
              <a:rPr lang="fa-IR" sz="8000" dirty="0">
                <a:solidFill>
                  <a:schemeClr val="tx1"/>
                </a:solidFill>
                <a:cs typeface="B Nazanin" panose="00000400000000000000" pitchFamily="2" charset="-78"/>
              </a:rPr>
              <a:t>به نام خدا</a:t>
            </a:r>
            <a:r>
              <a:rPr lang="fa-IR" dirty="0">
                <a:solidFill>
                  <a:schemeClr val="tx1"/>
                </a:solidFill>
                <a:cs typeface="B Nazanin" panose="00000400000000000000" pitchFamily="2" charset="-78"/>
              </a:rPr>
              <a:t>           </a:t>
            </a:r>
            <a:endParaRPr lang="en-US" dirty="0">
              <a:solidFill>
                <a:schemeClr val="tx1"/>
              </a:solidFill>
              <a:cs typeface="B Nazanin" panose="00000400000000000000" pitchFamily="2" charset="-78"/>
            </a:endParaRPr>
          </a:p>
        </p:txBody>
      </p:sp>
    </p:spTree>
    <p:extLst>
      <p:ext uri="{BB962C8B-B14F-4D97-AF65-F5344CB8AC3E}">
        <p14:creationId xmlns:p14="http://schemas.microsoft.com/office/powerpoint/2010/main" val="2312338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2535" y="452718"/>
            <a:ext cx="6208299" cy="1400530"/>
          </a:xfrm>
        </p:spPr>
        <p:txBody>
          <a:bodyPr/>
          <a:lstStyle/>
          <a:p>
            <a:r>
              <a:rPr lang="fa-IR" sz="6000" dirty="0">
                <a:solidFill>
                  <a:schemeClr val="tx1"/>
                </a:solidFill>
                <a:cs typeface="B Nazanin" panose="00000400000000000000" pitchFamily="2" charset="-78"/>
              </a:rPr>
              <a:t>علایم افزایش چربی خون</a:t>
            </a:r>
            <a:endParaRPr lang="en-US" sz="6000" dirty="0">
              <a:solidFill>
                <a:schemeClr val="tx1"/>
              </a:solidFill>
              <a:cs typeface="B Nazanin" panose="00000400000000000000" pitchFamily="2" charset="-78"/>
            </a:endParaRPr>
          </a:p>
        </p:txBody>
      </p:sp>
      <p:sp>
        <p:nvSpPr>
          <p:cNvPr id="3" name="Content Placeholder 2"/>
          <p:cNvSpPr>
            <a:spLocks noGrp="1"/>
          </p:cNvSpPr>
          <p:nvPr>
            <p:ph idx="1"/>
          </p:nvPr>
        </p:nvSpPr>
        <p:spPr>
          <a:xfrm>
            <a:off x="1103312" y="1853248"/>
            <a:ext cx="8946541" cy="4395151"/>
          </a:xfrm>
        </p:spPr>
        <p:txBody>
          <a:bodyPr>
            <a:normAutofit lnSpcReduction="10000"/>
          </a:bodyPr>
          <a:lstStyle/>
          <a:p>
            <a:pPr marL="0" indent="0" algn="just" rtl="1">
              <a:lnSpc>
                <a:spcPct val="150000"/>
              </a:lnSpc>
              <a:spcBef>
                <a:spcPct val="0"/>
              </a:spcBef>
              <a:buNone/>
            </a:pPr>
            <a:r>
              <a:rPr lang="fa-IR" altLang="fa-IR" sz="2400" dirty="0">
                <a:cs typeface="B Nazanin" panose="00000400000000000000" pitchFamily="2" charset="-78"/>
              </a:rPr>
              <a:t>مورمور شدن و خواب‌رفتگی پا </a:t>
            </a:r>
          </a:p>
          <a:p>
            <a:pPr marL="0" indent="0" algn="just" rtl="1">
              <a:lnSpc>
                <a:spcPct val="150000"/>
              </a:lnSpc>
              <a:spcBef>
                <a:spcPct val="0"/>
              </a:spcBef>
              <a:buNone/>
            </a:pPr>
            <a:r>
              <a:rPr lang="fa-IR" altLang="fa-IR" sz="2400" dirty="0">
                <a:cs typeface="B Nazanin" panose="00000400000000000000" pitchFamily="2" charset="-78"/>
              </a:rPr>
              <a:t>سوزش و احساس افزایش حرارت نقاط مختلف بدن خصوصا کف پا  هنگام خواب</a:t>
            </a:r>
            <a:endParaRPr lang="en-US" altLang="fa-IR" sz="2400" dirty="0">
              <a:cs typeface="B Nazanin" panose="00000400000000000000" pitchFamily="2" charset="-78"/>
            </a:endParaRPr>
          </a:p>
          <a:p>
            <a:pPr marL="0" indent="0" algn="just" rtl="1">
              <a:lnSpc>
                <a:spcPct val="150000"/>
              </a:lnSpc>
              <a:spcBef>
                <a:spcPct val="0"/>
              </a:spcBef>
              <a:buNone/>
            </a:pPr>
            <a:r>
              <a:rPr lang="fa-IR" altLang="fa-IR" sz="2400" dirty="0">
                <a:cs typeface="B Nazanin" panose="00000400000000000000" pitchFamily="2" charset="-78"/>
              </a:rPr>
              <a:t>احساس سنگینی، خستگی یا کوفتگی در بدن و خواب‌آلودگی</a:t>
            </a:r>
            <a:endParaRPr lang="en-US" altLang="fa-IR" sz="2400" dirty="0">
              <a:cs typeface="B Nazanin" panose="00000400000000000000" pitchFamily="2" charset="-78"/>
            </a:endParaRPr>
          </a:p>
          <a:p>
            <a:pPr marL="0" indent="0" algn="just" rtl="1">
              <a:lnSpc>
                <a:spcPct val="150000"/>
              </a:lnSpc>
              <a:spcBef>
                <a:spcPct val="0"/>
              </a:spcBef>
              <a:buNone/>
            </a:pPr>
            <a:r>
              <a:rPr lang="fa-IR" altLang="fa-IR" sz="2400" dirty="0">
                <a:cs typeface="B Nazanin" panose="00000400000000000000" pitchFamily="2" charset="-78"/>
              </a:rPr>
              <a:t>دردهای نسبتاً مقاوم به درمان بخصوص در ناحیه ساق و کف پا  </a:t>
            </a:r>
            <a:endParaRPr lang="en-US" altLang="fa-IR" sz="2400" dirty="0">
              <a:cs typeface="B Nazanin" panose="00000400000000000000" pitchFamily="2" charset="-78"/>
            </a:endParaRPr>
          </a:p>
          <a:p>
            <a:pPr marL="0" indent="0" algn="just" rtl="1">
              <a:lnSpc>
                <a:spcPct val="150000"/>
              </a:lnSpc>
              <a:spcBef>
                <a:spcPct val="0"/>
              </a:spcBef>
              <a:buNone/>
            </a:pPr>
            <a:r>
              <a:rPr lang="fa-IR" altLang="fa-IR" sz="2400" dirty="0">
                <a:cs typeface="B Nazanin" panose="00000400000000000000" pitchFamily="2" charset="-78"/>
              </a:rPr>
              <a:t>سردرد معمولاً به‌صورت سنگینی سر ، سرگیجه و گاهی وزوز گوش</a:t>
            </a:r>
            <a:endParaRPr lang="en-US" altLang="fa-IR" sz="2400" dirty="0">
              <a:cs typeface="B Nazanin" panose="00000400000000000000" pitchFamily="2" charset="-78"/>
            </a:endParaRPr>
          </a:p>
          <a:p>
            <a:pPr marL="0" indent="0" algn="just" rtl="1">
              <a:lnSpc>
                <a:spcPct val="150000"/>
              </a:lnSpc>
              <a:spcBef>
                <a:spcPct val="0"/>
              </a:spcBef>
              <a:buNone/>
            </a:pPr>
            <a:r>
              <a:rPr lang="fa-IR" altLang="fa-IR" sz="2400" dirty="0">
                <a:cs typeface="B Nazanin" panose="00000400000000000000" pitchFamily="2" charset="-78"/>
              </a:rPr>
              <a:t>خشکی و یا تلخی دهان</a:t>
            </a:r>
            <a:endParaRPr lang="en-US" altLang="fa-IR" sz="2400" dirty="0">
              <a:cs typeface="B Nazanin" panose="00000400000000000000" pitchFamily="2" charset="-78"/>
            </a:endParaRPr>
          </a:p>
          <a:p>
            <a:pPr marL="0" indent="0" algn="just" rtl="1">
              <a:lnSpc>
                <a:spcPct val="150000"/>
              </a:lnSpc>
              <a:spcBef>
                <a:spcPct val="0"/>
              </a:spcBef>
              <a:buNone/>
            </a:pPr>
            <a:r>
              <a:rPr lang="fa-IR" altLang="fa-IR" sz="2400" dirty="0">
                <a:cs typeface="B Nazanin" panose="00000400000000000000" pitchFamily="2" charset="-78"/>
              </a:rPr>
              <a:t>طپش قلب و علایمی از این دست</a:t>
            </a:r>
            <a:endParaRPr lang="en-US" altLang="fa-IR" sz="2400" dirty="0">
              <a:cs typeface="B Nazanin" panose="00000400000000000000" pitchFamily="2" charset="-78"/>
            </a:endParaRPr>
          </a:p>
          <a:p>
            <a:pPr marL="0" indent="0" algn="just" rtl="1">
              <a:lnSpc>
                <a:spcPct val="150000"/>
              </a:lnSpc>
              <a:spcBef>
                <a:spcPct val="0"/>
              </a:spcBef>
              <a:buNone/>
            </a:pPr>
            <a:r>
              <a:rPr lang="fa-IR" altLang="fa-IR" sz="2400" dirty="0">
                <a:cs typeface="B Nazanin" panose="00000400000000000000" pitchFamily="2" charset="-78"/>
              </a:rPr>
              <a:t>افزایش تعریق بدن و ورم و پف‌کردن صورت</a:t>
            </a:r>
            <a:endParaRPr lang="en-US" altLang="fa-IR" sz="2400" dirty="0">
              <a:cs typeface="B Nazanin" panose="00000400000000000000" pitchFamily="2" charset="-78"/>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292" y="813146"/>
            <a:ext cx="2010632" cy="16775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92" y="3501866"/>
            <a:ext cx="2010632" cy="1735337"/>
          </a:xfrm>
          <a:prstGeom prst="rect">
            <a:avLst/>
          </a:prstGeom>
        </p:spPr>
      </p:pic>
    </p:spTree>
    <p:extLst>
      <p:ext uri="{BB962C8B-B14F-4D97-AF65-F5344CB8AC3E}">
        <p14:creationId xmlns:p14="http://schemas.microsoft.com/office/powerpoint/2010/main" val="4022318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0027" y="370524"/>
            <a:ext cx="8550807" cy="1400530"/>
          </a:xfrm>
        </p:spPr>
        <p:txBody>
          <a:bodyPr/>
          <a:lstStyle/>
          <a:p>
            <a:r>
              <a:rPr lang="fa-IR" sz="5400" dirty="0">
                <a:solidFill>
                  <a:schemeClr val="tx1"/>
                </a:solidFill>
                <a:cs typeface="B Nazanin" panose="00000400000000000000" pitchFamily="2" charset="-78"/>
              </a:rPr>
              <a:t>چه عواملی، خطر را افزایش می دهند؟</a:t>
            </a:r>
            <a:endParaRPr lang="en-US" sz="5400" dirty="0">
              <a:solidFill>
                <a:schemeClr val="tx1"/>
              </a:solidFill>
              <a:cs typeface="B Nazanin" panose="00000400000000000000" pitchFamily="2" charset="-78"/>
            </a:endParaRPr>
          </a:p>
        </p:txBody>
      </p:sp>
      <p:sp>
        <p:nvSpPr>
          <p:cNvPr id="3" name="Content Placeholder 2"/>
          <p:cNvSpPr>
            <a:spLocks noGrp="1"/>
          </p:cNvSpPr>
          <p:nvPr>
            <p:ph idx="1"/>
          </p:nvPr>
        </p:nvSpPr>
        <p:spPr>
          <a:xfrm>
            <a:off x="1104293" y="1853248"/>
            <a:ext cx="8946541" cy="4195481"/>
          </a:xfrm>
        </p:spPr>
        <p:txBody>
          <a:bodyPr/>
          <a:lstStyle/>
          <a:p>
            <a:pPr marL="0" indent="0" algn="r" rtl="1">
              <a:buNone/>
            </a:pPr>
            <a:r>
              <a:rPr lang="fa-IR" sz="2400" b="1" u="sng" dirty="0">
                <a:cs typeface="B Nazanin" panose="00000400000000000000" pitchFamily="2" charset="-78"/>
              </a:rPr>
              <a:t>قابل کنترل:</a:t>
            </a:r>
          </a:p>
          <a:p>
            <a:pPr lvl="1" algn="r" rtl="1"/>
            <a:r>
              <a:rPr lang="fa-IR" sz="2400" dirty="0">
                <a:cs typeface="B Nazanin" panose="00000400000000000000" pitchFamily="2" charset="-78"/>
              </a:rPr>
              <a:t>رژیم غذایی با چربی اشباع بالا، ترانس بالا و کلسترول بالا</a:t>
            </a:r>
          </a:p>
          <a:p>
            <a:pPr lvl="1" algn="r" rtl="1"/>
            <a:r>
              <a:rPr lang="fa-IR" sz="2400" dirty="0">
                <a:cs typeface="B Nazanin" panose="00000400000000000000" pitchFamily="2" charset="-78"/>
              </a:rPr>
              <a:t>مبتلا بودن به اضافه وزن و چاقی</a:t>
            </a:r>
          </a:p>
          <a:p>
            <a:pPr lvl="1" algn="r" rtl="1"/>
            <a:r>
              <a:rPr lang="fa-IR" sz="2400" dirty="0">
                <a:cs typeface="B Nazanin" panose="00000400000000000000" pitchFamily="2" charset="-78"/>
              </a:rPr>
              <a:t>شیوه زندگی نشسته و بی تحرک</a:t>
            </a:r>
          </a:p>
          <a:p>
            <a:pPr marL="0" indent="0" algn="r" rtl="1">
              <a:buNone/>
            </a:pPr>
            <a:r>
              <a:rPr lang="fa-IR" sz="2400" b="1" u="sng" dirty="0">
                <a:cs typeface="B Nazanin" panose="00000400000000000000" pitchFamily="2" charset="-78"/>
              </a:rPr>
              <a:t>غیر قابل کنترل:</a:t>
            </a:r>
          </a:p>
          <a:p>
            <a:pPr lvl="1" algn="r" rtl="1"/>
            <a:r>
              <a:rPr lang="fa-IR" sz="2400" dirty="0">
                <a:cs typeface="B Nazanin" panose="00000400000000000000" pitchFamily="2" charset="-78"/>
              </a:rPr>
              <a:t>جنس (در زنان پس از یائسگی خطر افزایش می یابد)</a:t>
            </a:r>
          </a:p>
          <a:p>
            <a:pPr lvl="1" algn="r" rtl="1"/>
            <a:r>
              <a:rPr lang="fa-IR" sz="2400" dirty="0">
                <a:cs typeface="B Nazanin" panose="00000400000000000000" pitchFamily="2" charset="-78"/>
              </a:rPr>
              <a:t>سابقه خانوادگی</a:t>
            </a:r>
            <a:endParaRPr lang="en-US" sz="2400" dirty="0">
              <a:cs typeface="B Nazanin" panose="00000400000000000000" pitchFamily="2" charset="-78"/>
            </a:endParaRPr>
          </a:p>
          <a:p>
            <a:endParaRPr lang="en-US" dirty="0"/>
          </a:p>
        </p:txBody>
      </p:sp>
    </p:spTree>
    <p:extLst>
      <p:ext uri="{BB962C8B-B14F-4D97-AF65-F5344CB8AC3E}">
        <p14:creationId xmlns:p14="http://schemas.microsoft.com/office/powerpoint/2010/main" val="3014654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56189" y="1510301"/>
            <a:ext cx="9010436" cy="3585681"/>
          </a:xfrm>
        </p:spPr>
        <p:txBody>
          <a:bodyPr/>
          <a:lstStyle/>
          <a:p>
            <a:pPr algn="r" rtl="1"/>
            <a:r>
              <a:rPr lang="fa-IR" sz="2400" dirty="0">
                <a:cs typeface="B Nazanin" panose="00000400000000000000" pitchFamily="2" charset="-78"/>
              </a:rPr>
              <a:t>زنان عموما بعلت هورمون استروژن سطح </a:t>
            </a:r>
            <a:r>
              <a:rPr lang="en-US" sz="2400" dirty="0">
                <a:cs typeface="B Nazanin" panose="00000400000000000000" pitchFamily="2" charset="-78"/>
              </a:rPr>
              <a:t>HDL</a:t>
            </a:r>
            <a:r>
              <a:rPr lang="fa-IR" sz="2400" dirty="0">
                <a:cs typeface="B Nazanin" panose="00000400000000000000" pitchFamily="2" charset="-78"/>
              </a:rPr>
              <a:t> بالاتری دارند (کلا سطح کلسترول خون پایین</a:t>
            </a:r>
            <a:r>
              <a:rPr lang="en-US" sz="2400" dirty="0">
                <a:cs typeface="B Nazanin" panose="00000400000000000000" pitchFamily="2" charset="-78"/>
              </a:rPr>
              <a:t> </a:t>
            </a:r>
            <a:r>
              <a:rPr lang="fa-IR" sz="2400" dirty="0">
                <a:cs typeface="B Nazanin" panose="00000400000000000000" pitchFamily="2" charset="-78"/>
              </a:rPr>
              <a:t>تری دارند)</a:t>
            </a:r>
          </a:p>
          <a:p>
            <a:pPr algn="r" rtl="1"/>
            <a:r>
              <a:rPr lang="fa-IR" sz="2400" dirty="0">
                <a:cs typeface="B Nazanin" panose="00000400000000000000" pitchFamily="2" charset="-78"/>
              </a:rPr>
              <a:t>با افزایش سن، سطح تری گلیسرید خون افزایش می یابد</a:t>
            </a:r>
          </a:p>
          <a:p>
            <a:pPr algn="r" rtl="1"/>
            <a:r>
              <a:rPr lang="fa-IR" sz="2400" dirty="0">
                <a:cs typeface="B Nazanin" panose="00000400000000000000" pitchFamily="2" charset="-78"/>
              </a:rPr>
              <a:t>با افزایش سن، نیاز زنان به رژیم غذایی سالم و وزن مناسب برای مدیریت و کنترل کلسترول خون افزایش می یابد</a:t>
            </a:r>
          </a:p>
          <a:p>
            <a:endParaRPr lang="en-US" dirty="0"/>
          </a:p>
        </p:txBody>
      </p:sp>
    </p:spTree>
    <p:extLst>
      <p:ext uri="{BB962C8B-B14F-4D97-AF65-F5344CB8AC3E}">
        <p14:creationId xmlns:p14="http://schemas.microsoft.com/office/powerpoint/2010/main" val="1317687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1465" y="452718"/>
            <a:ext cx="4749369" cy="1400530"/>
          </a:xfrm>
        </p:spPr>
        <p:txBody>
          <a:bodyPr/>
          <a:lstStyle/>
          <a:p>
            <a:r>
              <a:rPr lang="fa-IR" sz="6000" dirty="0">
                <a:solidFill>
                  <a:schemeClr val="tx1"/>
                </a:solidFill>
                <a:cs typeface="B Nazanin" panose="00000400000000000000" pitchFamily="2" charset="-78"/>
              </a:rPr>
              <a:t>کلسترول و کودکان</a:t>
            </a:r>
            <a:endParaRPr lang="en-US" sz="6000" dirty="0">
              <a:solidFill>
                <a:schemeClr val="tx1"/>
              </a:solidFill>
              <a:cs typeface="B Nazanin" panose="00000400000000000000" pitchFamily="2" charset="-78"/>
            </a:endParaRPr>
          </a:p>
        </p:txBody>
      </p:sp>
      <p:sp>
        <p:nvSpPr>
          <p:cNvPr id="3" name="Content Placeholder 2"/>
          <p:cNvSpPr>
            <a:spLocks noGrp="1"/>
          </p:cNvSpPr>
          <p:nvPr>
            <p:ph idx="1"/>
          </p:nvPr>
        </p:nvSpPr>
        <p:spPr>
          <a:xfrm>
            <a:off x="1103312" y="1705510"/>
            <a:ext cx="8946541" cy="4542889"/>
          </a:xfrm>
        </p:spPr>
        <p:txBody>
          <a:bodyPr>
            <a:normAutofit fontScale="77500" lnSpcReduction="20000"/>
          </a:bodyPr>
          <a:lstStyle/>
          <a:p>
            <a:pPr marL="0" indent="0" algn="r" rtl="1">
              <a:buNone/>
            </a:pPr>
            <a:r>
              <a:rPr lang="fa-IR" sz="3300" dirty="0">
                <a:cs typeface="B Nazanin" panose="00000400000000000000" pitchFamily="2" charset="-78"/>
              </a:rPr>
              <a:t>سخت شدن عروق از دوران کودکی شروع می شود و می تواند منجر به بیماریهای قلب عروقی در بزرگسالی آنان شود</a:t>
            </a:r>
          </a:p>
          <a:p>
            <a:pPr marL="0" indent="0" algn="r" rtl="1">
              <a:buNone/>
            </a:pPr>
            <a:r>
              <a:rPr lang="fa-IR" sz="3300" dirty="0">
                <a:cs typeface="B Nazanin" panose="00000400000000000000" pitchFamily="2" charset="-78"/>
              </a:rPr>
              <a:t>کودکانی که سابقه گرفتگی عروق قلبی یا هر نوع بیماری قلبی یا کلسترول بالای خون یا سکته قلبی در والدین یا پدربزرگ و مادر بزرگهایشان دارند باید کلسترول خونشان کنترل شود</a:t>
            </a:r>
          </a:p>
          <a:p>
            <a:pPr marL="0" indent="0" algn="r" rtl="1">
              <a:buNone/>
            </a:pPr>
            <a:r>
              <a:rPr lang="fa-IR" sz="3300" dirty="0">
                <a:cs typeface="B Nazanin" panose="00000400000000000000" pitchFamily="2" charset="-78"/>
              </a:rPr>
              <a:t>کودکان باید تشویق به عادات و رفتارهای زیر شوند:</a:t>
            </a:r>
          </a:p>
          <a:p>
            <a:pPr marL="457200" lvl="1" indent="0" algn="r">
              <a:buNone/>
            </a:pPr>
            <a:r>
              <a:rPr lang="fa-IR" sz="3300" dirty="0">
                <a:cs typeface="B Nazanin" panose="00000400000000000000" pitchFamily="2" charset="-78"/>
              </a:rPr>
              <a:t>1-ورزش منظم</a:t>
            </a:r>
          </a:p>
          <a:p>
            <a:pPr marL="457200" lvl="1" indent="0" algn="r">
              <a:buNone/>
            </a:pPr>
            <a:r>
              <a:rPr lang="fa-IR" sz="3300" dirty="0">
                <a:cs typeface="B Nazanin" panose="00000400000000000000" pitchFamily="2" charset="-78"/>
              </a:rPr>
              <a:t>2-وزن مناسب و ثابت</a:t>
            </a:r>
          </a:p>
          <a:p>
            <a:pPr marL="457200" lvl="1" indent="0" algn="r">
              <a:buNone/>
            </a:pPr>
            <a:r>
              <a:rPr lang="fa-IR" sz="3300" dirty="0">
                <a:cs typeface="B Nazanin" panose="00000400000000000000" pitchFamily="2" charset="-78"/>
              </a:rPr>
              <a:t>3-رژیم غذایی سالم و کم چرب</a:t>
            </a:r>
          </a:p>
          <a:p>
            <a:pPr marL="457200" lvl="1" indent="0" algn="r">
              <a:buNone/>
            </a:pPr>
            <a:r>
              <a:rPr lang="fa-IR" sz="3300" dirty="0">
                <a:cs typeface="B Nazanin" panose="00000400000000000000" pitchFamily="2" charset="-78"/>
              </a:rPr>
              <a:t>4-میوه و سبزی کافی</a:t>
            </a:r>
          </a:p>
          <a:p>
            <a:pPr marL="457200" lvl="1" indent="0" algn="r">
              <a:buNone/>
            </a:pPr>
            <a:r>
              <a:rPr lang="fa-IR" sz="3300" dirty="0">
                <a:cs typeface="B Nazanin" panose="00000400000000000000" pitchFamily="2" charset="-78"/>
              </a:rPr>
              <a:t>5-درمان فشار خون بالا و دیابت در موارد تشخیص داده شده</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2623" y="3647326"/>
            <a:ext cx="2671283" cy="2126750"/>
          </a:xfrm>
          <a:prstGeom prst="rect">
            <a:avLst/>
          </a:prstGeom>
        </p:spPr>
      </p:pic>
    </p:spTree>
    <p:extLst>
      <p:ext uri="{BB962C8B-B14F-4D97-AF65-F5344CB8AC3E}">
        <p14:creationId xmlns:p14="http://schemas.microsoft.com/office/powerpoint/2010/main" val="2668265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8148" y="452718"/>
            <a:ext cx="6372686" cy="1400530"/>
          </a:xfrm>
        </p:spPr>
        <p:txBody>
          <a:bodyPr/>
          <a:lstStyle/>
          <a:p>
            <a:r>
              <a:rPr lang="fa-IR" sz="6000" dirty="0">
                <a:solidFill>
                  <a:schemeClr val="tx1"/>
                </a:solidFill>
                <a:cs typeface="B Nazanin" panose="00000400000000000000" pitchFamily="2" charset="-78"/>
              </a:rPr>
              <a:t>عوارض کلسترول خون بالا</a:t>
            </a:r>
            <a:endParaRPr lang="en-US" sz="6000" dirty="0">
              <a:solidFill>
                <a:schemeClr val="tx1"/>
              </a:solidFill>
              <a:cs typeface="B Nazanin" panose="00000400000000000000" pitchFamily="2" charset="-78"/>
            </a:endParaRPr>
          </a:p>
        </p:txBody>
      </p:sp>
      <p:sp>
        <p:nvSpPr>
          <p:cNvPr id="3" name="Content Placeholder 2"/>
          <p:cNvSpPr>
            <a:spLocks noGrp="1"/>
          </p:cNvSpPr>
          <p:nvPr>
            <p:ph idx="1"/>
          </p:nvPr>
        </p:nvSpPr>
        <p:spPr>
          <a:xfrm>
            <a:off x="1103312" y="2052919"/>
            <a:ext cx="8946541" cy="2765662"/>
          </a:xfrm>
        </p:spPr>
        <p:txBody>
          <a:bodyPr/>
          <a:lstStyle/>
          <a:p>
            <a:pPr algn="r" rtl="1"/>
            <a:r>
              <a:rPr lang="fa-IR" sz="2400" dirty="0">
                <a:cs typeface="B Nazanin" panose="00000400000000000000" pitchFamily="2" charset="-78"/>
              </a:rPr>
              <a:t>بیماریهای قلبی </a:t>
            </a:r>
          </a:p>
          <a:p>
            <a:pPr algn="r" rtl="1"/>
            <a:r>
              <a:rPr lang="fa-IR" sz="2400" dirty="0">
                <a:cs typeface="B Nazanin" panose="00000400000000000000" pitchFamily="2" charset="-78"/>
              </a:rPr>
              <a:t>انسداد مجرای خون توسط پلاکهای جدا شده از رگها و کاهش خون رسانی به مغز و قلب</a:t>
            </a:r>
          </a:p>
          <a:p>
            <a:pPr algn="r" rtl="1"/>
            <a:r>
              <a:rPr lang="fa-IR" sz="2400" dirty="0">
                <a:cs typeface="B Nazanin" panose="00000400000000000000" pitchFamily="2" charset="-78"/>
              </a:rPr>
              <a:t>حمله قلبی</a:t>
            </a:r>
          </a:p>
          <a:p>
            <a:pPr algn="r" rtl="1"/>
            <a:r>
              <a:rPr lang="fa-IR" sz="2400" dirty="0">
                <a:cs typeface="B Nazanin" panose="00000400000000000000" pitchFamily="2" charset="-78"/>
              </a:rPr>
              <a:t>سکته مغزی</a:t>
            </a:r>
          </a:p>
          <a:p>
            <a:pPr algn="r" rtl="1"/>
            <a:r>
              <a:rPr lang="fa-IR" sz="2400" dirty="0">
                <a:cs typeface="B Nazanin" panose="00000400000000000000" pitchFamily="2" charset="-78"/>
              </a:rPr>
              <a:t>مرگ</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622" y="3213911"/>
            <a:ext cx="2566255" cy="238806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1305" y="3970288"/>
            <a:ext cx="2256303" cy="209592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9205" y="4679879"/>
            <a:ext cx="2155187" cy="1844195"/>
          </a:xfrm>
          <a:prstGeom prst="rect">
            <a:avLst/>
          </a:prstGeom>
        </p:spPr>
      </p:pic>
    </p:spTree>
    <p:extLst>
      <p:ext uri="{BB962C8B-B14F-4D97-AF65-F5344CB8AC3E}">
        <p14:creationId xmlns:p14="http://schemas.microsoft.com/office/powerpoint/2010/main" val="409160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3879" y="2805500"/>
            <a:ext cx="7204892" cy="1400530"/>
          </a:xfrm>
        </p:spPr>
        <p:txBody>
          <a:bodyPr>
            <a:normAutofit fontScale="90000"/>
          </a:bodyPr>
          <a:lstStyle/>
          <a:p>
            <a:r>
              <a:rPr lang="fa-IR" sz="6000" dirty="0">
                <a:solidFill>
                  <a:schemeClr val="tx1"/>
                </a:solidFill>
                <a:cs typeface="B Nazanin" panose="00000400000000000000" pitchFamily="2" charset="-78"/>
              </a:rPr>
              <a:t>راه های کاهش کلسترول خون</a:t>
            </a:r>
            <a:br>
              <a:rPr lang="en-US" sz="4000" dirty="0"/>
            </a:br>
            <a:endParaRPr lang="en-US" dirty="0"/>
          </a:p>
        </p:txBody>
      </p:sp>
    </p:spTree>
    <p:extLst>
      <p:ext uri="{BB962C8B-B14F-4D97-AF65-F5344CB8AC3E}">
        <p14:creationId xmlns:p14="http://schemas.microsoft.com/office/powerpoint/2010/main" val="2597493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380" y="452718"/>
            <a:ext cx="7975454" cy="1400530"/>
          </a:xfrm>
        </p:spPr>
        <p:txBody>
          <a:bodyPr/>
          <a:lstStyle/>
          <a:p>
            <a:r>
              <a:rPr lang="fa-IR" sz="6000" dirty="0">
                <a:solidFill>
                  <a:schemeClr val="tx1"/>
                </a:solidFill>
                <a:cs typeface="B Nazanin" panose="00000400000000000000" pitchFamily="2" charset="-78"/>
              </a:rPr>
              <a:t>رژیم غذایی پر فیبرداشته باشید </a:t>
            </a:r>
            <a:endParaRPr lang="en-US" sz="6000" dirty="0">
              <a:solidFill>
                <a:schemeClr val="tx1"/>
              </a:solidFill>
              <a:cs typeface="B Nazanin" panose="00000400000000000000" pitchFamily="2" charset="-78"/>
            </a:endParaRPr>
          </a:p>
        </p:txBody>
      </p:sp>
      <p:sp>
        <p:nvSpPr>
          <p:cNvPr id="3" name="Content Placeholder 2"/>
          <p:cNvSpPr>
            <a:spLocks noGrp="1"/>
          </p:cNvSpPr>
          <p:nvPr>
            <p:ph idx="1"/>
          </p:nvPr>
        </p:nvSpPr>
        <p:spPr/>
        <p:txBody>
          <a:bodyPr>
            <a:normAutofit/>
          </a:bodyPr>
          <a:lstStyle/>
          <a:p>
            <a:pPr algn="r" rtl="1">
              <a:buFont typeface="Arial" panose="020B0604020202020204" pitchFamily="34" charset="0"/>
              <a:buChar char="•"/>
            </a:pPr>
            <a:r>
              <a:rPr lang="fa-IR" sz="2400" dirty="0">
                <a:cs typeface="B Nazanin" panose="00000400000000000000" pitchFamily="2" charset="-78"/>
              </a:rPr>
              <a:t>اثرات مصرف زیاد سبزی و میوه، غلات کامل، حبوبات </a:t>
            </a:r>
          </a:p>
          <a:p>
            <a:pPr algn="r" rtl="1">
              <a:buFont typeface="Arial" panose="020B0604020202020204" pitchFamily="34" charset="0"/>
              <a:buChar char="•"/>
            </a:pPr>
            <a:r>
              <a:rPr lang="fa-IR" sz="2400" dirty="0">
                <a:cs typeface="B Nazanin" panose="00000400000000000000" pitchFamily="2" charset="-78"/>
              </a:rPr>
              <a:t>و دانه ها:</a:t>
            </a:r>
          </a:p>
          <a:p>
            <a:pPr lvl="1" algn="r" rtl="1">
              <a:buFont typeface="Arial" panose="020B0604020202020204" pitchFamily="34" charset="0"/>
              <a:buChar char="•"/>
            </a:pPr>
            <a:r>
              <a:rPr lang="fa-IR" sz="2400" dirty="0">
                <a:cs typeface="B Nazanin" panose="00000400000000000000" pitchFamily="2" charset="-78"/>
              </a:rPr>
              <a:t>کاهش </a:t>
            </a:r>
            <a:r>
              <a:rPr lang="en-US" sz="2400" dirty="0">
                <a:cs typeface="B Nazanin" panose="00000400000000000000" pitchFamily="2" charset="-78"/>
              </a:rPr>
              <a:t>LDL</a:t>
            </a:r>
            <a:endParaRPr lang="fa-IR" sz="2400" dirty="0">
              <a:cs typeface="B Nazanin" panose="00000400000000000000" pitchFamily="2" charset="-78"/>
            </a:endParaRPr>
          </a:p>
          <a:p>
            <a:pPr lvl="1" algn="r" rtl="1">
              <a:buFont typeface="Arial" panose="020B0604020202020204" pitchFamily="34" charset="0"/>
              <a:buChar char="•"/>
            </a:pPr>
            <a:r>
              <a:rPr lang="fa-IR" sz="2400" dirty="0">
                <a:cs typeface="B Nazanin" panose="00000400000000000000" pitchFamily="2" charset="-78"/>
              </a:rPr>
              <a:t>کمک به کاهش وزن</a:t>
            </a:r>
          </a:p>
          <a:p>
            <a:pPr marL="342900" lvl="1" indent="-342900" algn="r" rtl="1">
              <a:buFont typeface="Arial" panose="020B0604020202020204" pitchFamily="34" charset="0"/>
              <a:buChar char="•"/>
            </a:pPr>
            <a:r>
              <a:rPr lang="fa-IR" sz="2400" dirty="0">
                <a:cs typeface="B Nazanin" panose="00000400000000000000" pitchFamily="2" charset="-78"/>
              </a:rPr>
              <a:t>خواص فیبر:</a:t>
            </a:r>
          </a:p>
          <a:p>
            <a:pPr lvl="1" algn="r" rtl="1">
              <a:buFont typeface="Arial" panose="020B0604020202020204" pitchFamily="34" charset="0"/>
              <a:buChar char="•"/>
            </a:pPr>
            <a:r>
              <a:rPr lang="fa-IR" sz="2400" dirty="0">
                <a:cs typeface="B Nazanin" panose="00000400000000000000" pitchFamily="2" charset="-78"/>
              </a:rPr>
              <a:t>احساس سیری طولانی مدت </a:t>
            </a:r>
          </a:p>
          <a:p>
            <a:pPr lvl="1" algn="r" rtl="1">
              <a:buFont typeface="Arial" panose="020B0604020202020204" pitchFamily="34" charset="0"/>
              <a:buChar char="•"/>
            </a:pPr>
            <a:r>
              <a:rPr lang="fa-IR" sz="2400" dirty="0">
                <a:cs typeface="B Nazanin" panose="00000400000000000000" pitchFamily="2" charset="-78"/>
              </a:rPr>
              <a:t>کاهش کلسترول</a:t>
            </a:r>
            <a:endParaRPr lang="en-US" sz="2400" dirty="0">
              <a:cs typeface="B Nazanin" panose="00000400000000000000" pitchFamily="2" charset="-78"/>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748" y="1853249"/>
            <a:ext cx="2748337" cy="24413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3155" y="3627493"/>
            <a:ext cx="2358989" cy="1733550"/>
          </a:xfrm>
          <a:prstGeom prst="rect">
            <a:avLst/>
          </a:prstGeom>
        </p:spPr>
      </p:pic>
    </p:spTree>
    <p:extLst>
      <p:ext uri="{BB962C8B-B14F-4D97-AF65-F5344CB8AC3E}">
        <p14:creationId xmlns:p14="http://schemas.microsoft.com/office/powerpoint/2010/main" val="1136305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4688" y="117160"/>
            <a:ext cx="8376146" cy="1400530"/>
          </a:xfrm>
        </p:spPr>
        <p:txBody>
          <a:bodyPr/>
          <a:lstStyle/>
          <a:p>
            <a:r>
              <a:rPr lang="fa-IR" sz="6000" dirty="0">
                <a:solidFill>
                  <a:schemeClr val="tx1"/>
                </a:solidFill>
                <a:cs typeface="B Nazanin" panose="00000400000000000000" pitchFamily="2" charset="-78"/>
              </a:rPr>
              <a:t>چربی های مصرفی خود را بشناسید</a:t>
            </a:r>
            <a:endParaRPr lang="en-US" sz="6000" dirty="0">
              <a:solidFill>
                <a:schemeClr val="tx1"/>
              </a:solidFill>
              <a:cs typeface="B Nazanin" panose="00000400000000000000" pitchFamily="2" charset="-78"/>
            </a:endParaRPr>
          </a:p>
        </p:txBody>
      </p:sp>
      <p:sp>
        <p:nvSpPr>
          <p:cNvPr id="3" name="Content Placeholder 2"/>
          <p:cNvSpPr>
            <a:spLocks noGrp="1"/>
          </p:cNvSpPr>
          <p:nvPr>
            <p:ph idx="1"/>
          </p:nvPr>
        </p:nvSpPr>
        <p:spPr>
          <a:xfrm>
            <a:off x="152400" y="1484872"/>
            <a:ext cx="11720945" cy="4195481"/>
          </a:xfrm>
        </p:spPr>
        <p:txBody>
          <a:bodyPr>
            <a:noAutofit/>
          </a:bodyPr>
          <a:lstStyle/>
          <a:p>
            <a:pPr algn="just" rtl="1"/>
            <a:r>
              <a:rPr lang="fa-IR" sz="2400" dirty="0">
                <a:cs typeface="B Nazanin" panose="00000400000000000000" pitchFamily="2" charset="-78"/>
              </a:rPr>
              <a:t>تنها 25 تا 35% از کالری دریافتی روزانه از چربی های بدست آمده از موادی مانند ماهی، دانه ها و روغنهای گیاهی باشد</a:t>
            </a:r>
          </a:p>
          <a:p>
            <a:pPr algn="just" rtl="1"/>
            <a:r>
              <a:rPr lang="fa-IR" sz="2400" dirty="0">
                <a:cs typeface="B Nazanin" panose="00000400000000000000" pitchFamily="2" charset="-78"/>
              </a:rPr>
              <a:t>در افراد سالم، چربی اشباع نباید بیش از 7% کالری تام روزانه باشد</a:t>
            </a:r>
          </a:p>
          <a:p>
            <a:pPr marL="0" indent="0" algn="just" rtl="1">
              <a:buNone/>
            </a:pPr>
            <a:r>
              <a:rPr lang="fa-IR" sz="2400" dirty="0">
                <a:cs typeface="B Nazanin" panose="00000400000000000000" pitchFamily="2" charset="-78"/>
              </a:rPr>
              <a:t>یعنی مثلا در رژیم غذایی 2000 کالری در روز، 140 کالری (16 گرم) از چربی اشباع بدست آید</a:t>
            </a:r>
          </a:p>
          <a:p>
            <a:pPr algn="just" rtl="1"/>
            <a:r>
              <a:rPr lang="fa-IR" sz="2400" dirty="0">
                <a:cs typeface="B Nazanin" panose="00000400000000000000" pitchFamily="2" charset="-78"/>
              </a:rPr>
              <a:t>اگر می خواهید </a:t>
            </a:r>
            <a:r>
              <a:rPr lang="en-US" sz="2400" dirty="0">
                <a:cs typeface="B Nazanin" panose="00000400000000000000" pitchFamily="2" charset="-78"/>
              </a:rPr>
              <a:t>LDL</a:t>
            </a:r>
            <a:r>
              <a:rPr lang="fa-IR" sz="2400" dirty="0">
                <a:cs typeface="B Nazanin" panose="00000400000000000000" pitchFamily="2" charset="-78"/>
              </a:rPr>
              <a:t> کاهش یابد، چربی اشیاع را به 5 تا 6% از کالری روزانه کاهش دهید(حدود 11 تا 13 گرم از کل انرژی رژیم غذایی 2000 کالری</a:t>
            </a:r>
          </a:p>
          <a:p>
            <a:pPr algn="just" rtl="1"/>
            <a:r>
              <a:rPr lang="fa-IR" sz="2400" dirty="0">
                <a:cs typeface="B Nazanin" panose="00000400000000000000" pitchFamily="2" charset="-78"/>
              </a:rPr>
              <a:t>چربی ترانس را به کمتر از 1% کل انرژی  مورد نیاز روزانه تقلیل دهید یعنی پرهیز از مصرف غذاهای سرخ کرده و بسیاری از تنقلات (سرخ کردن عمیق سبب از بین رفتن خواص مفید مواد غذایی می شود)</a:t>
            </a:r>
          </a:p>
          <a:p>
            <a:pPr algn="just" rtl="1"/>
            <a:r>
              <a:rPr lang="fa-IR" sz="2400" dirty="0">
                <a:cs typeface="B Nazanin" panose="00000400000000000000" pitchFamily="2" charset="-78"/>
              </a:rPr>
              <a:t>مغز دانه ها به کاهش کلسترول خون کمک می کند (کاهش </a:t>
            </a:r>
            <a:r>
              <a:rPr lang="en-US" sz="2400" dirty="0">
                <a:cs typeface="B Nazanin" panose="00000400000000000000" pitchFamily="2" charset="-78"/>
              </a:rPr>
              <a:t>LDL</a:t>
            </a:r>
            <a:r>
              <a:rPr lang="fa-IR" sz="2400" dirty="0">
                <a:cs typeface="B Nazanin" panose="00000400000000000000" pitchFamily="2" charset="-78"/>
              </a:rPr>
              <a:t> و ثابت نگه داشتن </a:t>
            </a:r>
            <a:r>
              <a:rPr lang="en-US" sz="2400" dirty="0">
                <a:cs typeface="B Nazanin" panose="00000400000000000000" pitchFamily="2" charset="-78"/>
              </a:rPr>
              <a:t>HDL</a:t>
            </a:r>
            <a:r>
              <a:rPr lang="fa-IR" sz="2400" dirty="0">
                <a:cs typeface="B Nazanin" panose="00000400000000000000" pitchFamily="2" charset="-78"/>
              </a:rPr>
              <a:t>)؛ تعادل در مصرف بعلت کالری بالا</a:t>
            </a:r>
          </a:p>
          <a:p>
            <a:pPr algn="just" rtl="1"/>
            <a:r>
              <a:rPr lang="fa-IR" sz="2400" dirty="0">
                <a:cs typeface="B Nazanin" panose="00000400000000000000" pitchFamily="2" charset="-78"/>
              </a:rPr>
              <a:t>روغنهای غیر اشباع مانند کانولا، زیتون و آفتابگردان سبب کاهش </a:t>
            </a:r>
            <a:r>
              <a:rPr lang="en-US" sz="2400" dirty="0">
                <a:cs typeface="B Nazanin" panose="00000400000000000000" pitchFamily="2" charset="-78"/>
              </a:rPr>
              <a:t>LDL</a:t>
            </a:r>
            <a:r>
              <a:rPr lang="fa-IR" sz="2400" dirty="0">
                <a:cs typeface="B Nazanin" panose="00000400000000000000" pitchFamily="2" charset="-78"/>
              </a:rPr>
              <a:t> می شود؛ در هر حال دارای کالری بالا است و باید تعادل رعایت شود</a:t>
            </a:r>
          </a:p>
        </p:txBody>
      </p:sp>
    </p:spTree>
    <p:extLst>
      <p:ext uri="{BB962C8B-B14F-4D97-AF65-F5344CB8AC3E}">
        <p14:creationId xmlns:p14="http://schemas.microsoft.com/office/powerpoint/2010/main" val="75871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312" y="452718"/>
            <a:ext cx="8947522" cy="1400530"/>
          </a:xfrm>
        </p:spPr>
        <p:txBody>
          <a:bodyPr/>
          <a:lstStyle/>
          <a:p>
            <a:r>
              <a:rPr lang="fa-IR" sz="5400" dirty="0">
                <a:solidFill>
                  <a:schemeClr val="tx1"/>
                </a:solidFill>
                <a:cs typeface="B Nazanin" panose="00000400000000000000" pitchFamily="2" charset="-78"/>
              </a:rPr>
              <a:t>پروتئین ها را درست و سالم مصرف کنید </a:t>
            </a:r>
            <a:endParaRPr lang="en-US" sz="5400" dirty="0">
              <a:solidFill>
                <a:schemeClr val="tx1"/>
              </a:solidFill>
              <a:cs typeface="B Nazanin" panose="00000400000000000000" pitchFamily="2" charset="-78"/>
            </a:endParaRPr>
          </a:p>
        </p:txBody>
      </p:sp>
      <p:sp>
        <p:nvSpPr>
          <p:cNvPr id="3" name="Content Placeholder 2"/>
          <p:cNvSpPr>
            <a:spLocks noGrp="1"/>
          </p:cNvSpPr>
          <p:nvPr>
            <p:ph idx="1"/>
          </p:nvPr>
        </p:nvSpPr>
        <p:spPr>
          <a:xfrm>
            <a:off x="415636" y="1524000"/>
            <a:ext cx="11776364" cy="4724399"/>
          </a:xfrm>
        </p:spPr>
        <p:txBody>
          <a:bodyPr>
            <a:normAutofit lnSpcReduction="10000"/>
          </a:bodyPr>
          <a:lstStyle/>
          <a:p>
            <a:pPr marL="0" indent="0" algn="r" rtl="1">
              <a:buNone/>
            </a:pPr>
            <a:r>
              <a:rPr lang="fa-IR" sz="2600" dirty="0">
                <a:cs typeface="B Nazanin" panose="00000400000000000000" pitchFamily="2" charset="-78"/>
              </a:rPr>
              <a:t>مصرف گوشت قرمز را کاهش و مصرف ماهی و گوشت بدون چربی ماکیان را افزایش دهید:</a:t>
            </a:r>
          </a:p>
          <a:p>
            <a:pPr lvl="1" algn="r" rtl="1"/>
            <a:r>
              <a:rPr lang="fa-IR" sz="2600" dirty="0">
                <a:cs typeface="B Nazanin" panose="00000400000000000000" pitchFamily="2" charset="-78"/>
              </a:rPr>
              <a:t>تمام چربیها و پوست را قبل از پخت از گوشت جدا کنید</a:t>
            </a:r>
          </a:p>
          <a:p>
            <a:pPr lvl="1" algn="r" rtl="1"/>
            <a:r>
              <a:rPr lang="fa-IR" sz="2600" dirty="0">
                <a:cs typeface="B Nazanin" panose="00000400000000000000" pitchFamily="2" charset="-78"/>
              </a:rPr>
              <a:t>غذاها را بجای سرخ کردن، آب پز کرده یا با حرارت مستقیم بپرید</a:t>
            </a:r>
          </a:p>
          <a:p>
            <a:pPr lvl="1" algn="r" rtl="1"/>
            <a:r>
              <a:rPr lang="fa-IR" sz="2600" dirty="0">
                <a:cs typeface="B Nazanin" panose="00000400000000000000" pitchFamily="2" charset="-78"/>
              </a:rPr>
              <a:t>چربی موجود در خورش ها و آبگوشت را قبل از سرو کردن جدا کنید</a:t>
            </a:r>
          </a:p>
          <a:p>
            <a:pPr lvl="1" algn="r" rtl="1"/>
            <a:r>
              <a:rPr lang="fa-IR" sz="2600" dirty="0">
                <a:cs typeface="B Nazanin" panose="00000400000000000000" pitchFamily="2" charset="-78"/>
              </a:rPr>
              <a:t>تا حد امکان روغن کتلت و کوکو را بعد از پخت بوسیله دستمال یا کاغذهای جاذب روغن بگیرید</a:t>
            </a:r>
          </a:p>
          <a:p>
            <a:pPr lvl="1" algn="r" rtl="1"/>
            <a:r>
              <a:rPr lang="fa-IR" sz="2600" dirty="0">
                <a:cs typeface="B Nazanin" panose="00000400000000000000" pitchFamily="2" charset="-78"/>
              </a:rPr>
              <a:t>تا حد امکان از مصرف گوشتهای فراوری شده مانند هات داگ، سوسیس،ژامبون، ناگت مرغ و گوشت، حتی با عنوان «کم چرب» خود داری کنید</a:t>
            </a:r>
          </a:p>
          <a:p>
            <a:pPr lvl="1" algn="r" rtl="1"/>
            <a:r>
              <a:rPr lang="fa-IR" sz="2600" dirty="0">
                <a:cs typeface="B Nazanin" panose="00000400000000000000" pitchFamily="2" charset="-78"/>
              </a:rPr>
              <a:t>ماهی های چرب مانند سالمون که حاوی امگا 3 بالایی هستند سبب</a:t>
            </a:r>
            <a:r>
              <a:rPr lang="en-US" sz="2600" dirty="0">
                <a:cs typeface="B Nazanin" panose="00000400000000000000" pitchFamily="2" charset="-78"/>
              </a:rPr>
              <a:t> </a:t>
            </a:r>
            <a:r>
              <a:rPr lang="fa-IR" sz="2600" dirty="0">
                <a:cs typeface="B Nazanin" panose="00000400000000000000" pitchFamily="2" charset="-78"/>
              </a:rPr>
              <a:t>کاهش تری گلیسرید خون و تنظیم </a:t>
            </a:r>
            <a:r>
              <a:rPr lang="en-US" sz="2600" dirty="0">
                <a:cs typeface="B Nazanin" panose="00000400000000000000" pitchFamily="2" charset="-78"/>
              </a:rPr>
              <a:t>HDL</a:t>
            </a:r>
            <a:r>
              <a:rPr lang="fa-IR" sz="2600" dirty="0">
                <a:cs typeface="B Nazanin" panose="00000400000000000000" pitchFamily="2" charset="-78"/>
              </a:rPr>
              <a:t> می شوند.</a:t>
            </a:r>
          </a:p>
          <a:p>
            <a:pPr lvl="1" algn="r" rtl="1"/>
            <a:r>
              <a:rPr lang="fa-IR" sz="2600" dirty="0">
                <a:cs typeface="B Nazanin" panose="00000400000000000000" pitchFamily="2" charset="-78"/>
              </a:rPr>
              <a:t>پروتئین سویا برخی اثرات مفید دارد و سبب کاهش </a:t>
            </a:r>
            <a:r>
              <a:rPr lang="en-US" sz="2600" dirty="0">
                <a:cs typeface="B Nazanin" panose="00000400000000000000" pitchFamily="2" charset="-78"/>
              </a:rPr>
              <a:t>LDL</a:t>
            </a:r>
            <a:r>
              <a:rPr lang="fa-IR" sz="2600" dirty="0">
                <a:cs typeface="B Nazanin" panose="00000400000000000000" pitchFamily="2" charset="-78"/>
              </a:rPr>
              <a:t> و تری </a:t>
            </a:r>
            <a:r>
              <a:rPr lang="fa-IR" sz="2600" dirty="0" err="1">
                <a:cs typeface="B Nazanin" panose="00000400000000000000" pitchFamily="2" charset="-78"/>
              </a:rPr>
              <a:t>گلیسرید</a:t>
            </a:r>
            <a:r>
              <a:rPr lang="fa-IR" sz="2600" dirty="0">
                <a:cs typeface="B Nazanin" panose="00000400000000000000" pitchFamily="2" charset="-78"/>
              </a:rPr>
              <a:t> و افزایش </a:t>
            </a:r>
            <a:r>
              <a:rPr lang="en-US" sz="2600" dirty="0">
                <a:cs typeface="B Nazanin" panose="00000400000000000000" pitchFamily="2" charset="-78"/>
              </a:rPr>
              <a:t>HDL</a:t>
            </a:r>
            <a:r>
              <a:rPr lang="fa-IR" sz="2600" dirty="0">
                <a:cs typeface="B Nazanin" panose="00000400000000000000" pitchFamily="2" charset="-78"/>
              </a:rPr>
              <a:t> می شود</a:t>
            </a:r>
          </a:p>
          <a:p>
            <a:endParaRPr lang="en-US" dirty="0"/>
          </a:p>
        </p:txBody>
      </p:sp>
    </p:spTree>
    <p:extLst>
      <p:ext uri="{BB962C8B-B14F-4D97-AF65-F5344CB8AC3E}">
        <p14:creationId xmlns:p14="http://schemas.microsoft.com/office/powerpoint/2010/main" val="166206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748" y="452718"/>
            <a:ext cx="7287086" cy="1400530"/>
          </a:xfrm>
        </p:spPr>
        <p:txBody>
          <a:bodyPr/>
          <a:lstStyle/>
          <a:p>
            <a:r>
              <a:rPr lang="fa-IR" sz="5400" dirty="0">
                <a:solidFill>
                  <a:schemeClr val="tx1"/>
                </a:solidFill>
                <a:cs typeface="B Nazanin" panose="00000400000000000000" pitchFamily="2" charset="-78"/>
              </a:rPr>
              <a:t>رژیم کم کربوهیدرات مصرف کنید</a:t>
            </a:r>
            <a:endParaRPr lang="en-US" sz="5400" dirty="0">
              <a:solidFill>
                <a:schemeClr val="tx1"/>
              </a:solidFill>
              <a:cs typeface="B Nazanin" panose="00000400000000000000" pitchFamily="2" charset="-78"/>
            </a:endParaRPr>
          </a:p>
        </p:txBody>
      </p:sp>
      <p:sp>
        <p:nvSpPr>
          <p:cNvPr id="3" name="Content Placeholder 2"/>
          <p:cNvSpPr>
            <a:spLocks noGrp="1"/>
          </p:cNvSpPr>
          <p:nvPr>
            <p:ph idx="1"/>
          </p:nvPr>
        </p:nvSpPr>
        <p:spPr>
          <a:xfrm>
            <a:off x="1104293" y="1637490"/>
            <a:ext cx="8946541" cy="4395151"/>
          </a:xfrm>
        </p:spPr>
        <p:txBody>
          <a:bodyPr>
            <a:normAutofit/>
          </a:bodyPr>
          <a:lstStyle/>
          <a:p>
            <a:pPr marL="0" indent="0" algn="r">
              <a:buNone/>
            </a:pPr>
            <a:r>
              <a:rPr lang="fa-IR" sz="2400" dirty="0">
                <a:cs typeface="B Nazanin" panose="00000400000000000000" pitchFamily="2" charset="-78"/>
              </a:rPr>
              <a:t>کاهش مصرف سیب زمینی و افزایش مصرف دانه ها و غلات کامل و برنج قهوه ای</a:t>
            </a:r>
          </a:p>
          <a:p>
            <a:pPr marL="0" indent="0" algn="r">
              <a:buNone/>
            </a:pPr>
            <a:r>
              <a:rPr lang="fa-IR" sz="2400" dirty="0">
                <a:cs typeface="B Nazanin" panose="00000400000000000000" pitchFamily="2" charset="-78"/>
              </a:rPr>
              <a:t>کربوهیدرات برنج سفید، دانه های سفید(بدون سبوس) و نان سفید سبب افت سریع قند خون و گرسنگی می شود</a:t>
            </a:r>
          </a:p>
          <a:p>
            <a:pPr marL="457200" lvl="1" indent="0" algn="r">
              <a:buNone/>
            </a:pPr>
            <a:r>
              <a:rPr lang="fa-IR" sz="2400" dirty="0">
                <a:cs typeface="B Nazanin" panose="00000400000000000000" pitchFamily="2" charset="-78"/>
              </a:rPr>
              <a:t>سبب کاهش وزن می شود</a:t>
            </a:r>
          </a:p>
          <a:p>
            <a:pPr marL="457200" lvl="1" indent="0" algn="r">
              <a:buNone/>
            </a:pPr>
            <a:r>
              <a:rPr lang="fa-IR" sz="2400" dirty="0">
                <a:cs typeface="B Nazanin" panose="00000400000000000000" pitchFamily="2" charset="-78"/>
              </a:rPr>
              <a:t>سبب بهبود میزان (اچ دی ال) خون می شود</a:t>
            </a:r>
          </a:p>
          <a:p>
            <a:pPr marL="457200" lvl="1" indent="0" algn="r">
              <a:buNone/>
            </a:pPr>
            <a:r>
              <a:rPr lang="fa-IR" sz="2400" dirty="0">
                <a:cs typeface="B Nazanin" panose="00000400000000000000" pitchFamily="2" charset="-78"/>
              </a:rPr>
              <a:t>مهم در تولید انرژی</a:t>
            </a:r>
          </a:p>
          <a:p>
            <a:pPr marL="457200" lvl="1" indent="0" algn="r">
              <a:buNone/>
            </a:pPr>
            <a:r>
              <a:rPr lang="fa-IR" sz="2400" dirty="0">
                <a:cs typeface="B Nazanin" panose="00000400000000000000" pitchFamily="2" charset="-78"/>
              </a:rPr>
              <a:t>دارای کیفیت های متفاوت</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236" y="2911140"/>
            <a:ext cx="2627348" cy="20204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1641" y="4294599"/>
            <a:ext cx="2997932" cy="2198668"/>
          </a:xfrm>
          <a:prstGeom prst="rect">
            <a:avLst/>
          </a:prstGeom>
        </p:spPr>
      </p:pic>
    </p:spTree>
    <p:extLst>
      <p:ext uri="{BB962C8B-B14F-4D97-AF65-F5344CB8AC3E}">
        <p14:creationId xmlns:p14="http://schemas.microsoft.com/office/powerpoint/2010/main" val="1854493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9991" y="370526"/>
            <a:ext cx="3013036" cy="1119228"/>
          </a:xfrm>
        </p:spPr>
        <p:txBody>
          <a:bodyPr/>
          <a:lstStyle/>
          <a:p>
            <a:r>
              <a:rPr lang="fa-IR" sz="6000" dirty="0">
                <a:solidFill>
                  <a:schemeClr val="tx1"/>
                </a:solidFill>
                <a:cs typeface="B Nazanin" panose="00000400000000000000" pitchFamily="2" charset="-78"/>
              </a:rPr>
              <a:t>چربی خون </a:t>
            </a:r>
            <a:endParaRPr lang="en-US" sz="6000" dirty="0">
              <a:solidFill>
                <a:schemeClr val="tx1"/>
              </a:solidFill>
              <a:cs typeface="B Nazanin" panose="00000400000000000000" pitchFamily="2" charset="-78"/>
            </a:endParaRPr>
          </a:p>
        </p:txBody>
      </p:sp>
      <p:pic>
        <p:nvPicPr>
          <p:cNvPr id="4" name="24f4bd920aba57455d4a8b2660907fce8837949-720p__18977">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04704" y="1703317"/>
            <a:ext cx="7458075" cy="4195762"/>
          </a:xfrm>
        </p:spPr>
      </p:pic>
    </p:spTree>
    <p:extLst>
      <p:ext uri="{BB962C8B-B14F-4D97-AF65-F5344CB8AC3E}">
        <p14:creationId xmlns:p14="http://schemas.microsoft.com/office/powerpoint/2010/main" val="35292292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5879" y="298606"/>
            <a:ext cx="2961665" cy="1400530"/>
          </a:xfrm>
        </p:spPr>
        <p:txBody>
          <a:bodyPr/>
          <a:lstStyle/>
          <a:p>
            <a:r>
              <a:rPr lang="fa-IR" sz="6000" dirty="0">
                <a:solidFill>
                  <a:schemeClr val="tx1"/>
                </a:solidFill>
                <a:cs typeface="B Nazanin" panose="00000400000000000000" pitchFamily="2" charset="-78"/>
              </a:rPr>
              <a:t>کاهش وزن</a:t>
            </a:r>
            <a:endParaRPr lang="en-US" sz="6000" dirty="0">
              <a:solidFill>
                <a:schemeClr val="tx1"/>
              </a:solidFill>
              <a:cs typeface="B Nazanin" panose="00000400000000000000" pitchFamily="2" charset="-78"/>
            </a:endParaRPr>
          </a:p>
        </p:txBody>
      </p:sp>
      <p:sp>
        <p:nvSpPr>
          <p:cNvPr id="3" name="Content Placeholder 2"/>
          <p:cNvSpPr>
            <a:spLocks noGrp="1"/>
          </p:cNvSpPr>
          <p:nvPr>
            <p:ph idx="1"/>
          </p:nvPr>
        </p:nvSpPr>
        <p:spPr>
          <a:xfrm>
            <a:off x="955498" y="1955990"/>
            <a:ext cx="9094356" cy="3335201"/>
          </a:xfrm>
        </p:spPr>
        <p:txBody>
          <a:bodyPr>
            <a:normAutofit/>
          </a:bodyPr>
          <a:lstStyle/>
          <a:p>
            <a:pPr algn="r" rtl="1"/>
            <a:r>
              <a:rPr lang="fa-IR" sz="2400" dirty="0">
                <a:cs typeface="B Nazanin" panose="00000400000000000000" pitchFamily="2" charset="-78"/>
              </a:rPr>
              <a:t>کمک به کاهش کلسترول </a:t>
            </a:r>
            <a:r>
              <a:rPr lang="en-US" sz="2400" dirty="0">
                <a:cs typeface="B Nazanin" panose="00000400000000000000" pitchFamily="2" charset="-78"/>
              </a:rPr>
              <a:t>LDL</a:t>
            </a:r>
            <a:r>
              <a:rPr lang="fa-IR" sz="2400" dirty="0">
                <a:cs typeface="B Nazanin" panose="00000400000000000000" pitchFamily="2" charset="-78"/>
              </a:rPr>
              <a:t> و تری گلیسرید و افزایش </a:t>
            </a:r>
            <a:r>
              <a:rPr lang="en-US" sz="2400" dirty="0">
                <a:cs typeface="B Nazanin" panose="00000400000000000000" pitchFamily="2" charset="-78"/>
              </a:rPr>
              <a:t>HDL</a:t>
            </a:r>
            <a:r>
              <a:rPr lang="fa-IR" sz="2400" dirty="0">
                <a:cs typeface="B Nazanin" panose="00000400000000000000" pitchFamily="2" charset="-78"/>
              </a:rPr>
              <a:t> ( اضافه وزن و چاقی سبب افزایش </a:t>
            </a:r>
            <a:r>
              <a:rPr lang="en-US" sz="2400" dirty="0">
                <a:cs typeface="B Nazanin" panose="00000400000000000000" pitchFamily="2" charset="-78"/>
              </a:rPr>
              <a:t>LDL</a:t>
            </a:r>
            <a:r>
              <a:rPr lang="fa-IR" sz="2400" dirty="0">
                <a:cs typeface="B Nazanin" panose="00000400000000000000" pitchFamily="2" charset="-78"/>
              </a:rPr>
              <a:t> )</a:t>
            </a:r>
          </a:p>
          <a:p>
            <a:pPr algn="r" rtl="1"/>
            <a:r>
              <a:rPr lang="fa-IR" sz="2400" dirty="0">
                <a:cs typeface="B Nazanin" panose="00000400000000000000" pitchFamily="2" charset="-78"/>
              </a:rPr>
              <a:t>کاهش فشار خون</a:t>
            </a:r>
          </a:p>
          <a:p>
            <a:pPr algn="r" rtl="1"/>
            <a:r>
              <a:rPr lang="fa-IR" sz="2400" dirty="0">
                <a:cs typeface="B Nazanin" panose="00000400000000000000" pitchFamily="2" charset="-78"/>
              </a:rPr>
              <a:t>کاهش خطر حملات قلبی و سکته</a:t>
            </a:r>
          </a:p>
          <a:p>
            <a:pPr algn="r" rtl="1"/>
            <a:r>
              <a:rPr lang="fa-IR" sz="2400" dirty="0">
                <a:cs typeface="B Nazanin" panose="00000400000000000000" pitchFamily="2" charset="-78"/>
              </a:rPr>
              <a:t>کاهش فشار بر مفاصل و رباط ها</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2738"/>
          <a:stretch/>
        </p:blipFill>
        <p:spPr>
          <a:xfrm>
            <a:off x="955498" y="2712378"/>
            <a:ext cx="2825392" cy="283566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9830" y="4140485"/>
            <a:ext cx="2463712" cy="2162710"/>
          </a:xfrm>
          <a:prstGeom prst="rect">
            <a:avLst/>
          </a:prstGeom>
        </p:spPr>
      </p:pic>
    </p:spTree>
    <p:extLst>
      <p:ext uri="{BB962C8B-B14F-4D97-AF65-F5344CB8AC3E}">
        <p14:creationId xmlns:p14="http://schemas.microsoft.com/office/powerpoint/2010/main" val="2525704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065" y="452718"/>
            <a:ext cx="5663769" cy="1400530"/>
          </a:xfrm>
        </p:spPr>
        <p:txBody>
          <a:bodyPr/>
          <a:lstStyle/>
          <a:p>
            <a:r>
              <a:rPr lang="fa-IR" sz="6000" dirty="0">
                <a:solidFill>
                  <a:schemeClr val="tx1"/>
                </a:solidFill>
                <a:cs typeface="B Nazanin" panose="00000400000000000000" pitchFamily="2" charset="-78"/>
              </a:rPr>
              <a:t>ترک استعمال دخانیات</a:t>
            </a:r>
            <a:endParaRPr lang="en-US" sz="6000" dirty="0">
              <a:solidFill>
                <a:schemeClr val="tx1"/>
              </a:solidFill>
              <a:cs typeface="B Nazanin" panose="00000400000000000000" pitchFamily="2" charset="-78"/>
            </a:endParaRPr>
          </a:p>
        </p:txBody>
      </p:sp>
      <p:sp>
        <p:nvSpPr>
          <p:cNvPr id="3" name="Content Placeholder 2"/>
          <p:cNvSpPr>
            <a:spLocks noGrp="1"/>
          </p:cNvSpPr>
          <p:nvPr>
            <p:ph idx="1"/>
          </p:nvPr>
        </p:nvSpPr>
        <p:spPr>
          <a:xfrm>
            <a:off x="1103312" y="2052918"/>
            <a:ext cx="8946541" cy="3669788"/>
          </a:xfrm>
        </p:spPr>
        <p:txBody>
          <a:bodyPr/>
          <a:lstStyle/>
          <a:p>
            <a:pPr algn="r" rtl="1"/>
            <a:r>
              <a:rPr lang="fa-IR" sz="2400" dirty="0">
                <a:cs typeface="B Nazanin" panose="00000400000000000000" pitchFamily="2" charset="-78"/>
              </a:rPr>
              <a:t>سبب کاهش </a:t>
            </a:r>
            <a:r>
              <a:rPr lang="en-US" sz="2400" dirty="0">
                <a:cs typeface="B Nazanin" panose="00000400000000000000" pitchFamily="2" charset="-78"/>
              </a:rPr>
              <a:t>HDL</a:t>
            </a:r>
            <a:endParaRPr lang="fa-IR" sz="2400" dirty="0">
              <a:cs typeface="B Nazanin" panose="00000400000000000000" pitchFamily="2" charset="-78"/>
            </a:endParaRPr>
          </a:p>
          <a:p>
            <a:pPr algn="r" rtl="1"/>
            <a:r>
              <a:rPr lang="fa-IR" sz="2400" dirty="0">
                <a:cs typeface="B Nazanin" panose="00000400000000000000" pitchFamily="2" charset="-78"/>
              </a:rPr>
              <a:t>افزایش خطر بیماریهای قلبی عروقی و سکته</a:t>
            </a:r>
            <a:endParaRPr lang="en-US" sz="2400" dirty="0">
              <a:cs typeface="B Nazanin" panose="00000400000000000000" pitchFamily="2" charset="-78"/>
            </a:endParaRPr>
          </a:p>
          <a:p>
            <a:pPr algn="r" rtl="1"/>
            <a:r>
              <a:rPr lang="fa-IR" sz="2400" dirty="0">
                <a:cs typeface="B Nazanin" panose="00000400000000000000" pitchFamily="2" charset="-78"/>
              </a:rPr>
              <a:t>با ترک سیگار </a:t>
            </a:r>
            <a:r>
              <a:rPr lang="en-US" sz="2400" dirty="0">
                <a:cs typeface="B Nazanin" panose="00000400000000000000" pitchFamily="2" charset="-78"/>
              </a:rPr>
              <a:t>HDL</a:t>
            </a:r>
            <a:r>
              <a:rPr lang="fa-IR" sz="2400" dirty="0">
                <a:cs typeface="B Nazanin" panose="00000400000000000000" pitchFamily="2" charset="-78"/>
              </a:rPr>
              <a:t> افزایش می یابد</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2434" y="2933948"/>
            <a:ext cx="3474646" cy="2788758"/>
          </a:xfrm>
          <a:prstGeom prst="rect">
            <a:avLst/>
          </a:prstGeom>
        </p:spPr>
      </p:pic>
      <p:pic>
        <p:nvPicPr>
          <p:cNvPr id="1026" name="Picture 2" descr="Image result for â«Ø¹Ú©Ø³ Ø¨Ø±Ø§Û ØªØ±Ú© Ø³ÛÚ¯Ø§Ø±â¬â"/>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6817" y="3887812"/>
            <a:ext cx="2845942" cy="2311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77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9441" y="297949"/>
            <a:ext cx="1790412" cy="1380637"/>
          </a:xfrm>
        </p:spPr>
        <p:txBody>
          <a:bodyPr/>
          <a:lstStyle/>
          <a:p>
            <a:r>
              <a:rPr lang="fa-IR" sz="6000" dirty="0">
                <a:solidFill>
                  <a:schemeClr val="tx1"/>
                </a:solidFill>
                <a:cs typeface="B Nazanin" panose="00000400000000000000" pitchFamily="2" charset="-78"/>
              </a:rPr>
              <a:t>ورزش</a:t>
            </a:r>
            <a:endParaRPr lang="en-US" sz="6000" dirty="0">
              <a:solidFill>
                <a:schemeClr val="tx1"/>
              </a:solidFill>
              <a:cs typeface="B Nazanin" panose="00000400000000000000" pitchFamily="2" charset="-78"/>
            </a:endParaRPr>
          </a:p>
        </p:txBody>
      </p:sp>
      <p:sp>
        <p:nvSpPr>
          <p:cNvPr id="3" name="Content Placeholder 2"/>
          <p:cNvSpPr>
            <a:spLocks noGrp="1"/>
          </p:cNvSpPr>
          <p:nvPr>
            <p:ph idx="1"/>
          </p:nvPr>
        </p:nvSpPr>
        <p:spPr>
          <a:xfrm>
            <a:off x="486862" y="1571948"/>
            <a:ext cx="8946541" cy="4234664"/>
          </a:xfrm>
        </p:spPr>
        <p:txBody>
          <a:bodyPr>
            <a:normAutofit/>
          </a:bodyPr>
          <a:lstStyle/>
          <a:p>
            <a:pPr algn="r" rtl="1"/>
            <a:r>
              <a:rPr lang="fa-IR" sz="3600" dirty="0">
                <a:cs typeface="B Nazanin" panose="00000400000000000000" pitchFamily="2" charset="-78"/>
              </a:rPr>
              <a:t>سبب افزایش </a:t>
            </a:r>
            <a:r>
              <a:rPr lang="en-US" sz="3600" dirty="0">
                <a:cs typeface="B Nazanin" panose="00000400000000000000" pitchFamily="2" charset="-78"/>
              </a:rPr>
              <a:t>HDL</a:t>
            </a:r>
            <a:r>
              <a:rPr lang="fa-IR" sz="3600" dirty="0">
                <a:cs typeface="B Nazanin" panose="00000400000000000000" pitchFamily="2" charset="-78"/>
              </a:rPr>
              <a:t> تا 6% و کاهش </a:t>
            </a:r>
            <a:r>
              <a:rPr lang="en-US" sz="3600" dirty="0">
                <a:cs typeface="B Nazanin" panose="00000400000000000000" pitchFamily="2" charset="-78"/>
              </a:rPr>
              <a:t>LDL</a:t>
            </a:r>
            <a:r>
              <a:rPr lang="fa-IR" sz="3600" dirty="0">
                <a:cs typeface="B Nazanin" panose="00000400000000000000" pitchFamily="2" charset="-78"/>
              </a:rPr>
              <a:t> تا 10%</a:t>
            </a:r>
          </a:p>
          <a:p>
            <a:pPr algn="r" rtl="1"/>
            <a:r>
              <a:rPr lang="fa-IR" sz="3600" dirty="0">
                <a:cs typeface="B Nazanin" panose="00000400000000000000" pitchFamily="2" charset="-78"/>
              </a:rPr>
              <a:t>40 دقیقه ورزش مانند قدم زدن، شنا، دوچرخه سواری به تعداد 3 تا 4 بار در هفته، روی کلسترول خون اثرگذار خواهد بود</a:t>
            </a:r>
          </a:p>
          <a:p>
            <a:pPr algn="r" rtl="1"/>
            <a:r>
              <a:rPr lang="fa-IR" sz="3600" dirty="0">
                <a:cs typeface="B Nazanin" panose="00000400000000000000" pitchFamily="2" charset="-78"/>
              </a:rPr>
              <a:t>برنامه منظمی برای ورزش داشته باشیم</a:t>
            </a:r>
            <a:endParaRPr lang="en-US" sz="3600" dirty="0">
              <a:cs typeface="B Nazanin"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442" y="3689280"/>
            <a:ext cx="2581275" cy="17716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0936" y="3717855"/>
            <a:ext cx="2590533" cy="1743075"/>
          </a:xfrm>
          <a:prstGeom prst="rect">
            <a:avLst/>
          </a:prstGeom>
        </p:spPr>
      </p:pic>
    </p:spTree>
    <p:extLst>
      <p:ext uri="{BB962C8B-B14F-4D97-AF65-F5344CB8AC3E}">
        <p14:creationId xmlns:p14="http://schemas.microsoft.com/office/powerpoint/2010/main" val="218953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62243" y="1384443"/>
            <a:ext cx="8946541" cy="4195481"/>
          </a:xfrm>
        </p:spPr>
        <p:txBody>
          <a:bodyPr>
            <a:normAutofit fontScale="92500"/>
          </a:bodyPr>
          <a:lstStyle/>
          <a:p>
            <a:pPr marL="0" indent="0" algn="r">
              <a:buNone/>
            </a:pPr>
            <a:br>
              <a:rPr lang="fa-IR" sz="2200" dirty="0">
                <a:cs typeface="B Nazanin" panose="00000400000000000000" pitchFamily="2" charset="-78"/>
              </a:rPr>
            </a:br>
            <a:r>
              <a:rPr lang="fa-IR" sz="2200" b="1" dirty="0">
                <a:cs typeface="B Nazanin" panose="00000400000000000000" pitchFamily="2" charset="-78"/>
              </a:rPr>
              <a:t>شنا:</a:t>
            </a:r>
            <a:r>
              <a:rPr lang="fa-IR" sz="2200" dirty="0">
                <a:cs typeface="B Nazanin" panose="00000400000000000000" pitchFamily="2" charset="-78"/>
              </a:rPr>
              <a:t> تنها نیم ساعت شنا 240 کالری می سوزاند. شنا باعث افزایش میزان کلسترول خوب می شود. مطالعات نشان داده اند </a:t>
            </a:r>
            <a:r>
              <a:rPr lang="fa-IR" sz="2200" b="1" i="1" dirty="0">
                <a:cs typeface="B Nazanin" panose="00000400000000000000" pitchFamily="2" charset="-78"/>
              </a:rPr>
              <a:t>ورزش های هوازی</a:t>
            </a:r>
            <a:r>
              <a:rPr lang="fa-IR" sz="2200" dirty="0">
                <a:cs typeface="B Nazanin" panose="00000400000000000000" pitchFamily="2" charset="-78"/>
              </a:rPr>
              <a:t> مثل شنا، باعث حفظ شکل مناسب آندوتلیوم می شوند. آندوتلیوم، لایه نازکی از سلول هاست که دیواره سرخرگ ها را می پوشاند و با افزایش سن، انعطاف پذیری و کش سانی آن کم می شود.</a:t>
            </a:r>
            <a:br>
              <a:rPr lang="fa-IR" sz="2200" dirty="0">
                <a:cs typeface="B Nazanin" panose="00000400000000000000" pitchFamily="2" charset="-78"/>
              </a:rPr>
            </a:br>
            <a:br>
              <a:rPr lang="fa-IR" sz="2200" dirty="0">
                <a:cs typeface="B Nazanin" panose="00000400000000000000" pitchFamily="2" charset="-78"/>
              </a:rPr>
            </a:br>
            <a:r>
              <a:rPr lang="fa-IR" sz="2200" b="1" dirty="0">
                <a:cs typeface="B Nazanin" panose="00000400000000000000" pitchFamily="2" charset="-78"/>
              </a:rPr>
              <a:t>وزنه برداری:</a:t>
            </a:r>
            <a:r>
              <a:rPr lang="fa-IR" sz="2200" dirty="0">
                <a:cs typeface="B Nazanin" panose="00000400000000000000" pitchFamily="2" charset="-78"/>
              </a:rPr>
              <a:t> تمرینات قدرتی می تواند سلامت قلب را از چند راه ممکن بهبود بخشد، از جمله با کاهش کلسترول بد، افزایش کلسترول خوب و کاهش فشارخون با افزودن تمرینات قلبی عروقی به روال ورزشی خود می توانید از فواید بیشتری بهره مند شوید.</a:t>
            </a:r>
            <a:br>
              <a:rPr lang="fa-IR" sz="2200" dirty="0">
                <a:cs typeface="B Nazanin" panose="00000400000000000000" pitchFamily="2" charset="-78"/>
              </a:rPr>
            </a:br>
            <a:br>
              <a:rPr lang="fa-IR" sz="2200" dirty="0">
                <a:cs typeface="B Nazanin" panose="00000400000000000000" pitchFamily="2" charset="-78"/>
              </a:rPr>
            </a:br>
            <a:r>
              <a:rPr lang="fa-IR" sz="2200" b="1" dirty="0">
                <a:cs typeface="B Nazanin" panose="00000400000000000000" pitchFamily="2" charset="-78"/>
              </a:rPr>
              <a:t>یوگا:</a:t>
            </a:r>
            <a:r>
              <a:rPr lang="fa-IR" sz="2200" dirty="0">
                <a:cs typeface="B Nazanin" panose="00000400000000000000" pitchFamily="2" charset="-78"/>
              </a:rPr>
              <a:t> تنفس پیوسته و منسجم می تواند کمک شایانی به دفع کلسترول خون شما نماید. در این تمرین شما بر روی تنفس خود تمرکز می کنید دم و بازدم. تمرین منظم تنفس موجب افزایش خونرسانی و اکسیژن رسانی و نیز رساندن مواد غذایی به ارگان های بدن خواهد شد.همین امر موجب کاهش تشکیل پلاک در شریان ها شده و سلامت عروقی را بدنبال خواهد داشت</a:t>
            </a:r>
            <a:r>
              <a:rPr lang="fa-IR" dirty="0">
                <a:cs typeface="B Nazanin" panose="00000400000000000000" pitchFamily="2" charset="-78"/>
              </a:rPr>
              <a:t>.</a:t>
            </a:r>
            <a:endParaRPr lang="en-US" dirty="0">
              <a:cs typeface="B Nazanin" panose="00000400000000000000" pitchFamily="2" charset="-78"/>
            </a:endParaRPr>
          </a:p>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175" y="155076"/>
            <a:ext cx="1805193" cy="165735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175" y="4654219"/>
            <a:ext cx="1798896" cy="1851410"/>
          </a:xfrm>
          <a:prstGeom prst="rect">
            <a:avLst/>
          </a:prstGeom>
        </p:spPr>
      </p:pic>
      <p:pic>
        <p:nvPicPr>
          <p:cNvPr id="2050" name="Picture 2" descr="Image result for â«Ø¹Ú©Ø³ Ø¨Ø±Ø§Û ÙØ²ÙÙ Ø¨Ø±Ø¯Ø§Ø±Ûâ¬â"/>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175" y="2275177"/>
            <a:ext cx="1798896" cy="1743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114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1695" y="1107697"/>
            <a:ext cx="8946541" cy="4954056"/>
          </a:xfrm>
        </p:spPr>
        <p:txBody>
          <a:bodyPr>
            <a:noAutofit/>
          </a:bodyPr>
          <a:lstStyle/>
          <a:p>
            <a:pPr marL="0" indent="0" algn="r">
              <a:buNone/>
            </a:pPr>
            <a:r>
              <a:rPr lang="fa-IR" b="1" i="1" dirty="0">
                <a:cs typeface="B Nazanin" panose="00000400000000000000" pitchFamily="2" charset="-78"/>
              </a:rPr>
              <a:t>پیاده روی</a:t>
            </a:r>
            <a:r>
              <a:rPr lang="fa-IR" b="1" dirty="0">
                <a:cs typeface="B Nazanin" panose="00000400000000000000" pitchFamily="2" charset="-78"/>
              </a:rPr>
              <a:t>:</a:t>
            </a:r>
            <a:r>
              <a:rPr lang="fa-IR" dirty="0">
                <a:cs typeface="B Nazanin" panose="00000400000000000000" pitchFamily="2" charset="-78"/>
              </a:rPr>
              <a:t> انجمن قلب آمریکا اعلام کرده که پیاده روی موثرترین ورزش برای کاهش سطح کلسترول است. ورزشی که هر کسی می تواند آن را انجام دهد.  ورزش های هوازی  باعث بهبود استفاده از اکسیژن و تقویت قلب و ریه ها می شوند. از آنجا که این ورزش ها صرف بیشتر انرژی را به همراه دارند، منجر به کاهش کلسترول نیز خواهند شد. پیاده روی سریع خود عاملی برای پیشگیری از تصلب شرائین و لخته شدن خون است.</a:t>
            </a:r>
            <a:br>
              <a:rPr lang="fa-IR" dirty="0">
                <a:cs typeface="B Nazanin" panose="00000400000000000000" pitchFamily="2" charset="-78"/>
              </a:rPr>
            </a:br>
            <a:br>
              <a:rPr lang="fa-IR" dirty="0">
                <a:cs typeface="B Nazanin" panose="00000400000000000000" pitchFamily="2" charset="-78"/>
              </a:rPr>
            </a:br>
            <a:r>
              <a:rPr lang="fa-IR" b="1" dirty="0">
                <a:cs typeface="B Nazanin" panose="00000400000000000000" pitchFamily="2" charset="-78"/>
              </a:rPr>
              <a:t>دویدن:</a:t>
            </a:r>
            <a:r>
              <a:rPr lang="fa-IR" dirty="0">
                <a:cs typeface="B Nazanin" panose="00000400000000000000" pitchFamily="2" charset="-78"/>
              </a:rPr>
              <a:t> دقیقا مانند پیاده روی، با افزایش ضربان قلب منجر به کاهش سطح کلسترول می شود. اینکه دویدن دو و نیم برابر راه رفتن انرژی مصرف می کند دور از انتظار نیست و واضح است که هرچه انرژی بیشتری استفاده کنید کالری بیشتری خواهید سوزاند. حتی با سوزاندن انرژی یکسان با دویدن وزن بیشتری می توان کم کرد. با دویدن می توان سطح حجم بدن را ثابت نگه داشت.</a:t>
            </a:r>
            <a:br>
              <a:rPr lang="fa-IR" dirty="0">
                <a:cs typeface="B Nazanin" panose="00000400000000000000" pitchFamily="2" charset="-78"/>
              </a:rPr>
            </a:br>
            <a:br>
              <a:rPr lang="fa-IR" dirty="0">
                <a:cs typeface="B Nazanin" panose="00000400000000000000" pitchFamily="2" charset="-78"/>
              </a:rPr>
            </a:br>
            <a:r>
              <a:rPr lang="fa-IR" dirty="0">
                <a:cs typeface="B Nazanin" panose="00000400000000000000" pitchFamily="2" charset="-78"/>
              </a:rPr>
              <a:t>د</a:t>
            </a:r>
            <a:r>
              <a:rPr lang="fa-IR" b="1" dirty="0">
                <a:cs typeface="B Nazanin" panose="00000400000000000000" pitchFamily="2" charset="-78"/>
              </a:rPr>
              <a:t>وچرخه سواری : </a:t>
            </a:r>
            <a:r>
              <a:rPr lang="fa-IR" dirty="0">
                <a:cs typeface="B Nazanin" panose="00000400000000000000" pitchFamily="2" charset="-78"/>
              </a:rPr>
              <a:t>تحقیقان نشان داده است که </a:t>
            </a:r>
            <a:r>
              <a:rPr lang="fa-IR" i="1" dirty="0">
                <a:cs typeface="B Nazanin" panose="00000400000000000000" pitchFamily="2" charset="-78"/>
              </a:rPr>
              <a:t>دوچرخه سواری</a:t>
            </a:r>
            <a:r>
              <a:rPr lang="fa-IR" dirty="0">
                <a:cs typeface="B Nazanin" panose="00000400000000000000" pitchFamily="2" charset="-78"/>
              </a:rPr>
              <a:t> یک ورزش هوازی بی خطر و موثر برای سوزاندن کالری و کاهش کلسترول بد است. کارشناسان توصیه می کنند که از دوچرخه به عنوان یک ابزار برای رفتن به محل کار و انجام امور روزمره استفاده کنید. با این حال اگر این کار برایتان مقدور نیست، می توانید از دوچرخه های ثابت برای سودبردن از منافع آنها استفاده کنید. هدف انجام حداقل 30 دقیقه </a:t>
            </a:r>
            <a:r>
              <a:rPr lang="fa-IR" i="1" dirty="0">
                <a:cs typeface="B Nazanin" panose="00000400000000000000" pitchFamily="2" charset="-78"/>
              </a:rPr>
              <a:t>دوچرخه سواری</a:t>
            </a:r>
            <a:r>
              <a:rPr lang="fa-IR" dirty="0">
                <a:cs typeface="B Nazanin" panose="00000400000000000000" pitchFamily="2" charset="-78"/>
              </a:rPr>
              <a:t> برای 5 روز در هفته است و این میزان را می توانید به 45 تا 60 دقیقه در بیشتر روزهای هفته افزایش دهید.</a:t>
            </a:r>
            <a:br>
              <a:rPr lang="fa-IR" dirty="0">
                <a:cs typeface="B Nazanin" panose="00000400000000000000" pitchFamily="2" charset="-78"/>
              </a:rPr>
            </a:br>
            <a:endParaRPr lang="en-US" dirty="0">
              <a:cs typeface="B Nazanin" panose="00000400000000000000" pitchFamily="2" charset="-7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52" y="441790"/>
            <a:ext cx="2243744" cy="185528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952" y="2525256"/>
            <a:ext cx="2243742" cy="186181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953" y="4615244"/>
            <a:ext cx="2243741" cy="1819275"/>
          </a:xfrm>
          <a:prstGeom prst="rect">
            <a:avLst/>
          </a:prstGeom>
        </p:spPr>
      </p:pic>
    </p:spTree>
    <p:extLst>
      <p:ext uri="{BB962C8B-B14F-4D97-AF65-F5344CB8AC3E}">
        <p14:creationId xmlns:p14="http://schemas.microsoft.com/office/powerpoint/2010/main" val="3533187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3317" y="452718"/>
            <a:ext cx="8427517" cy="1400530"/>
          </a:xfrm>
        </p:spPr>
        <p:txBody>
          <a:bodyPr/>
          <a:lstStyle/>
          <a:p>
            <a:r>
              <a:rPr lang="fa-IR" sz="5400" dirty="0">
                <a:solidFill>
                  <a:schemeClr val="tx1"/>
                </a:solidFill>
                <a:cs typeface="B Nazanin" panose="00000400000000000000" pitchFamily="2" charset="-78"/>
              </a:rPr>
              <a:t>دارو درمانی برای تنظیم کلسترول خون</a:t>
            </a:r>
            <a:endParaRPr lang="en-US" sz="5400" dirty="0">
              <a:solidFill>
                <a:schemeClr val="tx1"/>
              </a:solidFill>
              <a:cs typeface="B Nazanin" panose="00000400000000000000" pitchFamily="2" charset="-78"/>
            </a:endParaRPr>
          </a:p>
        </p:txBody>
      </p:sp>
      <p:sp>
        <p:nvSpPr>
          <p:cNvPr id="3" name="Content Placeholder 2"/>
          <p:cNvSpPr>
            <a:spLocks noGrp="1"/>
          </p:cNvSpPr>
          <p:nvPr>
            <p:ph idx="1"/>
          </p:nvPr>
        </p:nvSpPr>
        <p:spPr>
          <a:xfrm>
            <a:off x="1103312" y="2052919"/>
            <a:ext cx="8946541" cy="3567046"/>
          </a:xfrm>
        </p:spPr>
        <p:txBody>
          <a:bodyPr/>
          <a:lstStyle/>
          <a:p>
            <a:pPr algn="r" rtl="1"/>
            <a:r>
              <a:rPr lang="fa-IR" sz="2800" dirty="0">
                <a:cs typeface="B Nazanin" panose="00000400000000000000" pitchFamily="2" charset="-78"/>
              </a:rPr>
              <a:t>گاهی تغذیه سالم و ورزش منظم برای تنظیم کلسترول خون کافی نیست</a:t>
            </a:r>
          </a:p>
          <a:p>
            <a:pPr algn="r" rtl="1"/>
            <a:r>
              <a:rPr lang="fa-IR" sz="2800" dirty="0">
                <a:cs typeface="B Nazanin" panose="00000400000000000000" pitchFamily="2" charset="-78"/>
              </a:rPr>
              <a:t>در اغلب موارد سطح بالای کلسترول ناشی از نوع وراثتی</a:t>
            </a:r>
          </a:p>
          <a:p>
            <a:pPr algn="r" rtl="1"/>
            <a:r>
              <a:rPr lang="fa-IR" sz="2800" dirty="0">
                <a:cs typeface="B Nazanin" panose="00000400000000000000" pitchFamily="2" charset="-78"/>
              </a:rPr>
              <a:t>ارجاع این موارد به پزشک برای شروع دارو درمانی برای پیشگیری از حملات قلبی و سکته میباشد</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8150" y="4089114"/>
            <a:ext cx="3088925" cy="2301411"/>
          </a:xfrm>
          <a:prstGeom prst="rect">
            <a:avLst/>
          </a:prstGeom>
        </p:spPr>
      </p:pic>
    </p:spTree>
    <p:extLst>
      <p:ext uri="{BB962C8B-B14F-4D97-AF65-F5344CB8AC3E}">
        <p14:creationId xmlns:p14="http://schemas.microsoft.com/office/powerpoint/2010/main" val="2914036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5604" y="452718"/>
            <a:ext cx="3095230" cy="1400530"/>
          </a:xfrm>
        </p:spPr>
        <p:txBody>
          <a:bodyPr/>
          <a:lstStyle/>
          <a:p>
            <a:r>
              <a:rPr lang="fa-IR" sz="6000" dirty="0">
                <a:solidFill>
                  <a:schemeClr val="tx1"/>
                </a:solidFill>
                <a:cs typeface="B Nazanin" panose="00000400000000000000" pitchFamily="2" charset="-78"/>
              </a:rPr>
              <a:t>انواع دارو ها</a:t>
            </a:r>
            <a:endParaRPr lang="en-US" sz="6000" dirty="0">
              <a:solidFill>
                <a:schemeClr val="tx1"/>
              </a:solidFill>
              <a:cs typeface="B Nazanin" panose="00000400000000000000" pitchFamily="2" charset="-78"/>
            </a:endParaRPr>
          </a:p>
        </p:txBody>
      </p:sp>
      <p:sp>
        <p:nvSpPr>
          <p:cNvPr id="3" name="Content Placeholder 2"/>
          <p:cNvSpPr>
            <a:spLocks noGrp="1"/>
          </p:cNvSpPr>
          <p:nvPr>
            <p:ph idx="1"/>
          </p:nvPr>
        </p:nvSpPr>
        <p:spPr>
          <a:xfrm>
            <a:off x="3237341" y="1438382"/>
            <a:ext cx="8565138" cy="4325421"/>
          </a:xfrm>
        </p:spPr>
        <p:txBody>
          <a:bodyPr>
            <a:normAutofit fontScale="55000" lnSpcReduction="20000"/>
          </a:bodyPr>
          <a:lstStyle/>
          <a:p>
            <a:pPr algn="just" rtl="1">
              <a:lnSpc>
                <a:spcPct val="150000"/>
              </a:lnSpc>
              <a:spcBef>
                <a:spcPts val="600"/>
              </a:spcBef>
              <a:buFontTx/>
              <a:buNone/>
            </a:pPr>
            <a:r>
              <a:rPr lang="fa-IR" altLang="fa-IR" sz="4200" dirty="0">
                <a:cs typeface="B Nazanin" panose="00000400000000000000" pitchFamily="2" charset="-78"/>
              </a:rPr>
              <a:t>وقتی که اصلاح سبک زندگی باعث پایین آوردن چربی خون نشود معمولا پزشکان دست به دامن دارو می شوند.</a:t>
            </a:r>
          </a:p>
          <a:p>
            <a:pPr algn="just" rtl="1">
              <a:lnSpc>
                <a:spcPct val="150000"/>
              </a:lnSpc>
              <a:spcBef>
                <a:spcPts val="600"/>
              </a:spcBef>
            </a:pPr>
            <a:r>
              <a:rPr lang="fa-IR" altLang="fa-IR" sz="4200" dirty="0">
                <a:cs typeface="B Nazanin" panose="00000400000000000000" pitchFamily="2" charset="-78"/>
              </a:rPr>
              <a:t>چربی خون ارثی = مصرف مادام العمر دارو (تغییر دارو هر 3 تا 6 ماه) </a:t>
            </a:r>
          </a:p>
          <a:p>
            <a:pPr algn="just" rtl="1">
              <a:lnSpc>
                <a:spcPct val="150000"/>
              </a:lnSpc>
              <a:spcBef>
                <a:spcPts val="600"/>
              </a:spcBef>
            </a:pPr>
            <a:r>
              <a:rPr lang="fa-IR" altLang="fa-IR" sz="4200" dirty="0">
                <a:cs typeface="B Nazanin" panose="00000400000000000000" pitchFamily="2" charset="-78"/>
              </a:rPr>
              <a:t>نیاسین یا اسید نیکوتینک  </a:t>
            </a:r>
            <a:endParaRPr lang="en-US" altLang="fa-IR" sz="4200" dirty="0">
              <a:cs typeface="B Nazanin" panose="00000400000000000000" pitchFamily="2" charset="-78"/>
            </a:endParaRPr>
          </a:p>
          <a:p>
            <a:pPr algn="just" rtl="1">
              <a:lnSpc>
                <a:spcPct val="150000"/>
              </a:lnSpc>
              <a:spcBef>
                <a:spcPts val="600"/>
              </a:spcBef>
            </a:pPr>
            <a:r>
              <a:rPr lang="fa-IR" altLang="fa-IR" sz="4200" dirty="0">
                <a:cs typeface="B Nazanin" panose="00000400000000000000" pitchFamily="2" charset="-78"/>
              </a:rPr>
              <a:t>فنوفیبریت، جم فیبروزیل  </a:t>
            </a:r>
            <a:endParaRPr lang="en-US" altLang="fa-IR" sz="4200" dirty="0">
              <a:cs typeface="B Nazanin" panose="00000400000000000000" pitchFamily="2" charset="-78"/>
            </a:endParaRPr>
          </a:p>
          <a:p>
            <a:pPr algn="just" rtl="1">
              <a:lnSpc>
                <a:spcPct val="150000"/>
              </a:lnSpc>
              <a:spcBef>
                <a:spcPts val="600"/>
              </a:spcBef>
            </a:pPr>
            <a:r>
              <a:rPr lang="fa-IR" altLang="fa-IR" sz="4200" dirty="0">
                <a:cs typeface="B Nazanin" panose="00000400000000000000" pitchFamily="2" charset="-78"/>
              </a:rPr>
              <a:t>اسیدهای چرب امگا ٣ </a:t>
            </a:r>
          </a:p>
          <a:p>
            <a:pPr algn="just" rtl="1">
              <a:lnSpc>
                <a:spcPct val="150000"/>
              </a:lnSpc>
              <a:spcBef>
                <a:spcPts val="600"/>
              </a:spcBef>
            </a:pPr>
            <a:r>
              <a:rPr lang="fa-IR" altLang="fa-IR" sz="4200" dirty="0">
                <a:cs typeface="B Nazanin" panose="00000400000000000000" pitchFamily="2" charset="-78"/>
              </a:rPr>
              <a:t>استاتین ها مانند </a:t>
            </a:r>
          </a:p>
          <a:p>
            <a:pPr algn="just" rtl="1">
              <a:lnSpc>
                <a:spcPct val="150000"/>
              </a:lnSpc>
              <a:spcBef>
                <a:spcPts val="600"/>
              </a:spcBef>
            </a:pPr>
            <a:r>
              <a:rPr lang="fa-IR" altLang="fa-IR" sz="4200" dirty="0">
                <a:cs typeface="B Nazanin" panose="00000400000000000000" pitchFamily="2" charset="-78"/>
              </a:rPr>
              <a:t> لوواستاتین، رزوواستاتین(روپیکسون)، آتورواستاتین</a:t>
            </a:r>
            <a:endParaRPr lang="en-US" altLang="fa-IR" sz="4200" dirty="0">
              <a:cs typeface="B Nazanin" panose="00000400000000000000" pitchFamily="2" charset="-78"/>
            </a:endParaRPr>
          </a:p>
          <a:p>
            <a:endParaRPr lang="en-US" dirty="0"/>
          </a:p>
        </p:txBody>
      </p:sp>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947" y="1664412"/>
            <a:ext cx="1800964" cy="1818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8253" y="3034917"/>
            <a:ext cx="1767154" cy="113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69249" y="4229418"/>
            <a:ext cx="1924254" cy="1151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9521" y="5467628"/>
            <a:ext cx="3483709" cy="1072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162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45">
                                          <p:stCondLst>
                                            <p:cond delay="0"/>
                                          </p:stCondLst>
                                        </p:cTn>
                                        <p:tgtEl>
                                          <p:spTgt spid="4"/>
                                        </p:tgtEl>
                                      </p:cBhvr>
                                    </p:animEffect>
                                    <p:anim calcmode="lin" valueType="num">
                                      <p:cBhvr>
                                        <p:cTn id="8"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13" dur="7">
                                          <p:stCondLst>
                                            <p:cond delay="162"/>
                                          </p:stCondLst>
                                        </p:cTn>
                                        <p:tgtEl>
                                          <p:spTgt spid="4"/>
                                        </p:tgtEl>
                                      </p:cBhvr>
                                      <p:to x="100000" y="60000"/>
                                    </p:animScale>
                                    <p:animScale>
                                      <p:cBhvr>
                                        <p:cTn id="14" dur="41" decel="50000">
                                          <p:stCondLst>
                                            <p:cond delay="169"/>
                                          </p:stCondLst>
                                        </p:cTn>
                                        <p:tgtEl>
                                          <p:spTgt spid="4"/>
                                        </p:tgtEl>
                                      </p:cBhvr>
                                      <p:to x="100000" y="100000"/>
                                    </p:animScale>
                                    <p:animScale>
                                      <p:cBhvr>
                                        <p:cTn id="15" dur="7">
                                          <p:stCondLst>
                                            <p:cond delay="328"/>
                                          </p:stCondLst>
                                        </p:cTn>
                                        <p:tgtEl>
                                          <p:spTgt spid="4"/>
                                        </p:tgtEl>
                                      </p:cBhvr>
                                      <p:to x="100000" y="80000"/>
                                    </p:animScale>
                                    <p:animScale>
                                      <p:cBhvr>
                                        <p:cTn id="16" dur="41" decel="50000">
                                          <p:stCondLst>
                                            <p:cond delay="335"/>
                                          </p:stCondLst>
                                        </p:cTn>
                                        <p:tgtEl>
                                          <p:spTgt spid="4"/>
                                        </p:tgtEl>
                                      </p:cBhvr>
                                      <p:to x="100000" y="100000"/>
                                    </p:animScale>
                                    <p:animScale>
                                      <p:cBhvr>
                                        <p:cTn id="17" dur="7">
                                          <p:stCondLst>
                                            <p:cond delay="410"/>
                                          </p:stCondLst>
                                        </p:cTn>
                                        <p:tgtEl>
                                          <p:spTgt spid="4"/>
                                        </p:tgtEl>
                                      </p:cBhvr>
                                      <p:to x="100000" y="90000"/>
                                    </p:animScale>
                                    <p:animScale>
                                      <p:cBhvr>
                                        <p:cTn id="18" dur="41" decel="50000">
                                          <p:stCondLst>
                                            <p:cond delay="417"/>
                                          </p:stCondLst>
                                        </p:cTn>
                                        <p:tgtEl>
                                          <p:spTgt spid="4"/>
                                        </p:tgtEl>
                                      </p:cBhvr>
                                      <p:to x="100000" y="100000"/>
                                    </p:animScale>
                                    <p:animScale>
                                      <p:cBhvr>
                                        <p:cTn id="19" dur="7">
                                          <p:stCondLst>
                                            <p:cond delay="452"/>
                                          </p:stCondLst>
                                        </p:cTn>
                                        <p:tgtEl>
                                          <p:spTgt spid="4"/>
                                        </p:tgtEl>
                                      </p:cBhvr>
                                      <p:to x="100000" y="95000"/>
                                    </p:animScale>
                                    <p:animScale>
                                      <p:cBhvr>
                                        <p:cTn id="20" dur="41" decel="50000">
                                          <p:stCondLst>
                                            <p:cond delay="459"/>
                                          </p:stCondLst>
                                        </p:cTn>
                                        <p:tgtEl>
                                          <p:spTgt spid="4"/>
                                        </p:tgtEl>
                                      </p:cBhvr>
                                      <p:to x="100000" y="100000"/>
                                    </p:animScale>
                                  </p:childTnLst>
                                </p:cTn>
                              </p:par>
                            </p:childTnLst>
                          </p:cTn>
                        </p:par>
                        <p:par>
                          <p:cTn id="21" fill="hold">
                            <p:stCondLst>
                              <p:cond delay="500"/>
                            </p:stCondLst>
                            <p:childTnLst>
                              <p:par>
                                <p:cTn id="22" presetID="26"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145">
                                          <p:stCondLst>
                                            <p:cond delay="0"/>
                                          </p:stCondLst>
                                        </p:cTn>
                                        <p:tgtEl>
                                          <p:spTgt spid="5"/>
                                        </p:tgtEl>
                                      </p:cBhvr>
                                    </p:animEffect>
                                    <p:anim calcmode="lin" valueType="num">
                                      <p:cBhvr>
                                        <p:cTn id="25"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8"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9"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30" dur="7">
                                          <p:stCondLst>
                                            <p:cond delay="162"/>
                                          </p:stCondLst>
                                        </p:cTn>
                                        <p:tgtEl>
                                          <p:spTgt spid="5"/>
                                        </p:tgtEl>
                                      </p:cBhvr>
                                      <p:to x="100000" y="60000"/>
                                    </p:animScale>
                                    <p:animScale>
                                      <p:cBhvr>
                                        <p:cTn id="31" dur="41" decel="50000">
                                          <p:stCondLst>
                                            <p:cond delay="169"/>
                                          </p:stCondLst>
                                        </p:cTn>
                                        <p:tgtEl>
                                          <p:spTgt spid="5"/>
                                        </p:tgtEl>
                                      </p:cBhvr>
                                      <p:to x="100000" y="100000"/>
                                    </p:animScale>
                                    <p:animScale>
                                      <p:cBhvr>
                                        <p:cTn id="32" dur="7">
                                          <p:stCondLst>
                                            <p:cond delay="328"/>
                                          </p:stCondLst>
                                        </p:cTn>
                                        <p:tgtEl>
                                          <p:spTgt spid="5"/>
                                        </p:tgtEl>
                                      </p:cBhvr>
                                      <p:to x="100000" y="80000"/>
                                    </p:animScale>
                                    <p:animScale>
                                      <p:cBhvr>
                                        <p:cTn id="33" dur="41" decel="50000">
                                          <p:stCondLst>
                                            <p:cond delay="335"/>
                                          </p:stCondLst>
                                        </p:cTn>
                                        <p:tgtEl>
                                          <p:spTgt spid="5"/>
                                        </p:tgtEl>
                                      </p:cBhvr>
                                      <p:to x="100000" y="100000"/>
                                    </p:animScale>
                                    <p:animScale>
                                      <p:cBhvr>
                                        <p:cTn id="34" dur="7">
                                          <p:stCondLst>
                                            <p:cond delay="410"/>
                                          </p:stCondLst>
                                        </p:cTn>
                                        <p:tgtEl>
                                          <p:spTgt spid="5"/>
                                        </p:tgtEl>
                                      </p:cBhvr>
                                      <p:to x="100000" y="90000"/>
                                    </p:animScale>
                                    <p:animScale>
                                      <p:cBhvr>
                                        <p:cTn id="35" dur="41" decel="50000">
                                          <p:stCondLst>
                                            <p:cond delay="417"/>
                                          </p:stCondLst>
                                        </p:cTn>
                                        <p:tgtEl>
                                          <p:spTgt spid="5"/>
                                        </p:tgtEl>
                                      </p:cBhvr>
                                      <p:to x="100000" y="100000"/>
                                    </p:animScale>
                                    <p:animScale>
                                      <p:cBhvr>
                                        <p:cTn id="36" dur="7">
                                          <p:stCondLst>
                                            <p:cond delay="452"/>
                                          </p:stCondLst>
                                        </p:cTn>
                                        <p:tgtEl>
                                          <p:spTgt spid="5"/>
                                        </p:tgtEl>
                                      </p:cBhvr>
                                      <p:to x="100000" y="95000"/>
                                    </p:animScale>
                                    <p:animScale>
                                      <p:cBhvr>
                                        <p:cTn id="37" dur="41" decel="50000">
                                          <p:stCondLst>
                                            <p:cond delay="459"/>
                                          </p:stCondLst>
                                        </p:cTn>
                                        <p:tgtEl>
                                          <p:spTgt spid="5"/>
                                        </p:tgtEl>
                                      </p:cBhvr>
                                      <p:to x="100000" y="100000"/>
                                    </p:animScale>
                                  </p:childTnLst>
                                </p:cTn>
                              </p:par>
                            </p:childTnLst>
                          </p:cTn>
                        </p:par>
                        <p:par>
                          <p:cTn id="38" fill="hold">
                            <p:stCondLst>
                              <p:cond delay="1000"/>
                            </p:stCondLst>
                            <p:childTnLst>
                              <p:par>
                                <p:cTn id="39" presetID="26" presetClass="entr" presetSubtype="0"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down)">
                                      <p:cBhvr>
                                        <p:cTn id="41" dur="290">
                                          <p:stCondLst>
                                            <p:cond delay="0"/>
                                          </p:stCondLst>
                                        </p:cTn>
                                        <p:tgtEl>
                                          <p:spTgt spid="6"/>
                                        </p:tgtEl>
                                      </p:cBhvr>
                                    </p:animEffect>
                                    <p:anim calcmode="lin" valueType="num">
                                      <p:cBhvr>
                                        <p:cTn id="42"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3"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4"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45"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46"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47" dur="13">
                                          <p:stCondLst>
                                            <p:cond delay="325"/>
                                          </p:stCondLst>
                                        </p:cTn>
                                        <p:tgtEl>
                                          <p:spTgt spid="6"/>
                                        </p:tgtEl>
                                      </p:cBhvr>
                                      <p:to x="100000" y="60000"/>
                                    </p:animScale>
                                    <p:animScale>
                                      <p:cBhvr>
                                        <p:cTn id="48" dur="83" decel="50000">
                                          <p:stCondLst>
                                            <p:cond delay="338"/>
                                          </p:stCondLst>
                                        </p:cTn>
                                        <p:tgtEl>
                                          <p:spTgt spid="6"/>
                                        </p:tgtEl>
                                      </p:cBhvr>
                                      <p:to x="100000" y="100000"/>
                                    </p:animScale>
                                    <p:animScale>
                                      <p:cBhvr>
                                        <p:cTn id="49" dur="13">
                                          <p:stCondLst>
                                            <p:cond delay="656"/>
                                          </p:stCondLst>
                                        </p:cTn>
                                        <p:tgtEl>
                                          <p:spTgt spid="6"/>
                                        </p:tgtEl>
                                      </p:cBhvr>
                                      <p:to x="100000" y="80000"/>
                                    </p:animScale>
                                    <p:animScale>
                                      <p:cBhvr>
                                        <p:cTn id="50" dur="83" decel="50000">
                                          <p:stCondLst>
                                            <p:cond delay="669"/>
                                          </p:stCondLst>
                                        </p:cTn>
                                        <p:tgtEl>
                                          <p:spTgt spid="6"/>
                                        </p:tgtEl>
                                      </p:cBhvr>
                                      <p:to x="100000" y="100000"/>
                                    </p:animScale>
                                    <p:animScale>
                                      <p:cBhvr>
                                        <p:cTn id="51" dur="13">
                                          <p:stCondLst>
                                            <p:cond delay="821"/>
                                          </p:stCondLst>
                                        </p:cTn>
                                        <p:tgtEl>
                                          <p:spTgt spid="6"/>
                                        </p:tgtEl>
                                      </p:cBhvr>
                                      <p:to x="100000" y="90000"/>
                                    </p:animScale>
                                    <p:animScale>
                                      <p:cBhvr>
                                        <p:cTn id="52" dur="83" decel="50000">
                                          <p:stCondLst>
                                            <p:cond delay="834"/>
                                          </p:stCondLst>
                                        </p:cTn>
                                        <p:tgtEl>
                                          <p:spTgt spid="6"/>
                                        </p:tgtEl>
                                      </p:cBhvr>
                                      <p:to x="100000" y="100000"/>
                                    </p:animScale>
                                    <p:animScale>
                                      <p:cBhvr>
                                        <p:cTn id="53" dur="13">
                                          <p:stCondLst>
                                            <p:cond delay="904"/>
                                          </p:stCondLst>
                                        </p:cTn>
                                        <p:tgtEl>
                                          <p:spTgt spid="6"/>
                                        </p:tgtEl>
                                      </p:cBhvr>
                                      <p:to x="100000" y="95000"/>
                                    </p:animScale>
                                    <p:animScale>
                                      <p:cBhvr>
                                        <p:cTn id="54" dur="83" decel="50000">
                                          <p:stCondLst>
                                            <p:cond delay="917"/>
                                          </p:stCondLst>
                                        </p:cTn>
                                        <p:tgtEl>
                                          <p:spTgt spid="6"/>
                                        </p:tgtEl>
                                      </p:cBhvr>
                                      <p:to x="100000" y="100000"/>
                                    </p:animScale>
                                  </p:childTnLst>
                                </p:cTn>
                              </p:par>
                            </p:childTnLst>
                          </p:cTn>
                        </p:par>
                        <p:par>
                          <p:cTn id="55" fill="hold">
                            <p:stCondLst>
                              <p:cond delay="2000"/>
                            </p:stCondLst>
                            <p:childTnLst>
                              <p:par>
                                <p:cTn id="56" presetID="26" presetClass="entr" presetSubtype="0" fill="hold" nodeType="after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down)">
                                      <p:cBhvr>
                                        <p:cTn id="58" dur="290">
                                          <p:stCondLst>
                                            <p:cond delay="0"/>
                                          </p:stCondLst>
                                        </p:cTn>
                                        <p:tgtEl>
                                          <p:spTgt spid="7"/>
                                        </p:tgtEl>
                                      </p:cBhvr>
                                    </p:animEffect>
                                    <p:anim calcmode="lin" valueType="num">
                                      <p:cBhvr>
                                        <p:cTn id="59"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60"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1"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62"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63"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64" dur="13">
                                          <p:stCondLst>
                                            <p:cond delay="325"/>
                                          </p:stCondLst>
                                        </p:cTn>
                                        <p:tgtEl>
                                          <p:spTgt spid="7"/>
                                        </p:tgtEl>
                                      </p:cBhvr>
                                      <p:to x="100000" y="60000"/>
                                    </p:animScale>
                                    <p:animScale>
                                      <p:cBhvr>
                                        <p:cTn id="65" dur="83" decel="50000">
                                          <p:stCondLst>
                                            <p:cond delay="338"/>
                                          </p:stCondLst>
                                        </p:cTn>
                                        <p:tgtEl>
                                          <p:spTgt spid="7"/>
                                        </p:tgtEl>
                                      </p:cBhvr>
                                      <p:to x="100000" y="100000"/>
                                    </p:animScale>
                                    <p:animScale>
                                      <p:cBhvr>
                                        <p:cTn id="66" dur="13">
                                          <p:stCondLst>
                                            <p:cond delay="656"/>
                                          </p:stCondLst>
                                        </p:cTn>
                                        <p:tgtEl>
                                          <p:spTgt spid="7"/>
                                        </p:tgtEl>
                                      </p:cBhvr>
                                      <p:to x="100000" y="80000"/>
                                    </p:animScale>
                                    <p:animScale>
                                      <p:cBhvr>
                                        <p:cTn id="67" dur="83" decel="50000">
                                          <p:stCondLst>
                                            <p:cond delay="669"/>
                                          </p:stCondLst>
                                        </p:cTn>
                                        <p:tgtEl>
                                          <p:spTgt spid="7"/>
                                        </p:tgtEl>
                                      </p:cBhvr>
                                      <p:to x="100000" y="100000"/>
                                    </p:animScale>
                                    <p:animScale>
                                      <p:cBhvr>
                                        <p:cTn id="68" dur="13">
                                          <p:stCondLst>
                                            <p:cond delay="821"/>
                                          </p:stCondLst>
                                        </p:cTn>
                                        <p:tgtEl>
                                          <p:spTgt spid="7"/>
                                        </p:tgtEl>
                                      </p:cBhvr>
                                      <p:to x="100000" y="90000"/>
                                    </p:animScale>
                                    <p:animScale>
                                      <p:cBhvr>
                                        <p:cTn id="69" dur="83" decel="50000">
                                          <p:stCondLst>
                                            <p:cond delay="834"/>
                                          </p:stCondLst>
                                        </p:cTn>
                                        <p:tgtEl>
                                          <p:spTgt spid="7"/>
                                        </p:tgtEl>
                                      </p:cBhvr>
                                      <p:to x="100000" y="100000"/>
                                    </p:animScale>
                                    <p:animScale>
                                      <p:cBhvr>
                                        <p:cTn id="70" dur="13">
                                          <p:stCondLst>
                                            <p:cond delay="904"/>
                                          </p:stCondLst>
                                        </p:cTn>
                                        <p:tgtEl>
                                          <p:spTgt spid="7"/>
                                        </p:tgtEl>
                                      </p:cBhvr>
                                      <p:to x="100000" y="95000"/>
                                    </p:animScale>
                                    <p:animScale>
                                      <p:cBhvr>
                                        <p:cTn id="71" dur="83" decel="50000">
                                          <p:stCondLst>
                                            <p:cond delay="917"/>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963" y="1451605"/>
            <a:ext cx="11832581" cy="5005429"/>
          </a:xfrm>
        </p:spPr>
        <p:txBody>
          <a:bodyPr>
            <a:normAutofit fontScale="25000" lnSpcReduction="20000"/>
          </a:bodyPr>
          <a:lstStyle/>
          <a:p>
            <a:pPr marL="0" lvl="1" indent="0" algn="just" rtl="1">
              <a:spcBef>
                <a:spcPts val="600"/>
              </a:spcBef>
              <a:spcAft>
                <a:spcPts val="600"/>
              </a:spcAft>
              <a:buNone/>
              <a:defRPr/>
            </a:pPr>
            <a:r>
              <a:rPr lang="fa-IR" sz="9600" dirty="0">
                <a:cs typeface="B Nazanin" panose="00000400000000000000" pitchFamily="2" charset="-78"/>
              </a:rPr>
              <a:t>دمکرده آویشن(دفع کننده رطوبت و بلغم از بدن) </a:t>
            </a:r>
            <a:endParaRPr lang="en-US" sz="9600" dirty="0">
              <a:cs typeface="B Nazanin" panose="00000400000000000000" pitchFamily="2" charset="-78"/>
            </a:endParaRPr>
          </a:p>
          <a:p>
            <a:pPr marL="0" lvl="1" indent="0" algn="just" rtl="1">
              <a:spcBef>
                <a:spcPts val="600"/>
              </a:spcBef>
              <a:spcAft>
                <a:spcPts val="600"/>
              </a:spcAft>
              <a:buNone/>
              <a:defRPr/>
            </a:pPr>
            <a:r>
              <a:rPr lang="fa-IR" sz="9600" dirty="0">
                <a:cs typeface="B Nazanin" panose="00000400000000000000" pitchFamily="2" charset="-78"/>
              </a:rPr>
              <a:t>روزانه یک قاشق چای خوری پودر یا نیمکوب شده سیاه دانه یا دانه تره </a:t>
            </a:r>
          </a:p>
          <a:p>
            <a:pPr marL="0" lvl="1" indent="0" algn="just" rtl="1">
              <a:spcBef>
                <a:spcPts val="600"/>
              </a:spcBef>
              <a:spcAft>
                <a:spcPts val="600"/>
              </a:spcAft>
              <a:buNone/>
              <a:defRPr/>
            </a:pPr>
            <a:r>
              <a:rPr lang="fa-IR" sz="9600" dirty="0">
                <a:cs typeface="B Nazanin" panose="00000400000000000000" pitchFamily="2" charset="-78"/>
              </a:rPr>
              <a:t>زیره، زرشک، عناب، سیر و سویا و گشنیز و شوید  </a:t>
            </a:r>
            <a:endParaRPr lang="en-US" sz="9600" dirty="0">
              <a:cs typeface="B Nazanin" panose="00000400000000000000" pitchFamily="2" charset="-78"/>
            </a:endParaRPr>
          </a:p>
          <a:p>
            <a:pPr marL="0" lvl="1" indent="0" algn="just" rtl="1">
              <a:spcBef>
                <a:spcPts val="600"/>
              </a:spcBef>
              <a:spcAft>
                <a:spcPts val="600"/>
              </a:spcAft>
              <a:buNone/>
              <a:defRPr/>
            </a:pPr>
            <a:r>
              <a:rPr lang="fa-IR" sz="9600" dirty="0">
                <a:cs typeface="B Nazanin" panose="00000400000000000000" pitchFamily="2" charset="-78"/>
              </a:rPr>
              <a:t>چای سبز همراه با دارچین و یا زنجبیل</a:t>
            </a:r>
            <a:endParaRPr lang="en-US" sz="9600" dirty="0">
              <a:cs typeface="B Nazanin" panose="00000400000000000000" pitchFamily="2" charset="-78"/>
            </a:endParaRPr>
          </a:p>
          <a:p>
            <a:pPr marL="0" lvl="1" indent="0" algn="just" rtl="1">
              <a:spcBef>
                <a:spcPts val="600"/>
              </a:spcBef>
              <a:spcAft>
                <a:spcPts val="600"/>
              </a:spcAft>
              <a:buNone/>
              <a:defRPr/>
            </a:pPr>
            <a:r>
              <a:rPr lang="fa-IR" sz="9600" dirty="0">
                <a:cs typeface="B Nazanin" panose="00000400000000000000" pitchFamily="2" charset="-78"/>
              </a:rPr>
              <a:t>دمنوش دارچین  بصورت ناشتا(دو تا در  1 فنجان آب  جوش، حرارت ملایم 5 دقیقه)</a:t>
            </a:r>
            <a:endParaRPr lang="en-US" sz="9600" dirty="0">
              <a:cs typeface="B Nazanin" panose="00000400000000000000" pitchFamily="2" charset="-78"/>
            </a:endParaRPr>
          </a:p>
          <a:p>
            <a:pPr marL="0" lvl="1" indent="0" algn="just" rtl="1">
              <a:spcBef>
                <a:spcPts val="600"/>
              </a:spcBef>
              <a:spcAft>
                <a:spcPts val="600"/>
              </a:spcAft>
              <a:buNone/>
              <a:defRPr/>
            </a:pPr>
            <a:r>
              <a:rPr lang="fa-IR" sz="9600" dirty="0">
                <a:cs typeface="B Nazanin" panose="00000400000000000000" pitchFamily="2" charset="-78"/>
              </a:rPr>
              <a:t>دمنوش جعفری (مقدار بالای نیاسین) </a:t>
            </a:r>
            <a:endParaRPr lang="en-US" sz="9600" dirty="0">
              <a:cs typeface="B Nazanin" panose="00000400000000000000" pitchFamily="2" charset="-78"/>
            </a:endParaRPr>
          </a:p>
          <a:p>
            <a:pPr marL="0" lvl="1" indent="0" algn="just" rtl="1">
              <a:spcBef>
                <a:spcPts val="600"/>
              </a:spcBef>
              <a:spcAft>
                <a:spcPts val="600"/>
              </a:spcAft>
              <a:buNone/>
              <a:defRPr/>
            </a:pPr>
            <a:r>
              <a:rPr lang="fa-IR" sz="9600" dirty="0">
                <a:cs typeface="B Nazanin" panose="00000400000000000000" pitchFamily="2" charset="-78"/>
              </a:rPr>
              <a:t>چای پور (</a:t>
            </a:r>
            <a:r>
              <a:rPr lang="en-US" sz="9600" dirty="0">
                <a:cs typeface="B Nazanin" panose="00000400000000000000" pitchFamily="2" charset="-78"/>
              </a:rPr>
              <a:t>Pu-</a:t>
            </a:r>
            <a:r>
              <a:rPr lang="en-US" sz="9600" dirty="0" err="1">
                <a:cs typeface="B Nazanin" panose="00000400000000000000" pitchFamily="2" charset="-78"/>
              </a:rPr>
              <a:t>erh</a:t>
            </a:r>
            <a:r>
              <a:rPr lang="en-US" sz="9600" dirty="0">
                <a:cs typeface="B Nazanin" panose="00000400000000000000" pitchFamily="2" charset="-78"/>
              </a:rPr>
              <a:t> tea</a:t>
            </a:r>
            <a:r>
              <a:rPr lang="fa-IR" sz="9600" dirty="0">
                <a:cs typeface="B Nazanin" panose="00000400000000000000" pitchFamily="2" charset="-78"/>
              </a:rPr>
              <a:t>) یکی از معروف‌ترین انواع چای چینی است که دارای خواص بسیار قوی کاهنده چربی و کلسترول است.</a:t>
            </a:r>
            <a:endParaRPr lang="en-US" sz="9600" dirty="0">
              <a:cs typeface="B Nazanin" panose="00000400000000000000" pitchFamily="2" charset="-78"/>
            </a:endParaRPr>
          </a:p>
          <a:p>
            <a:pPr marL="0" lvl="1" indent="0" algn="just" rtl="1">
              <a:spcBef>
                <a:spcPts val="600"/>
              </a:spcBef>
              <a:spcAft>
                <a:spcPts val="600"/>
              </a:spcAft>
              <a:buNone/>
              <a:defRPr/>
            </a:pPr>
            <a:r>
              <a:rPr lang="fa-IR" sz="9600" dirty="0">
                <a:cs typeface="B Nazanin" panose="00000400000000000000" pitchFamily="2" charset="-78"/>
              </a:rPr>
              <a:t>دم کرده پوست نارنگی با زنجبیل  </a:t>
            </a:r>
            <a:endParaRPr lang="en-US" sz="9600" dirty="0">
              <a:cs typeface="B Nazanin" panose="00000400000000000000" pitchFamily="2" charset="-78"/>
            </a:endParaRPr>
          </a:p>
          <a:p>
            <a:pPr marL="0" lvl="1" indent="0" algn="just" rtl="1">
              <a:spcBef>
                <a:spcPts val="600"/>
              </a:spcBef>
              <a:spcAft>
                <a:spcPts val="600"/>
              </a:spcAft>
              <a:buNone/>
              <a:defRPr/>
            </a:pPr>
            <a:r>
              <a:rPr lang="fa-IR" sz="9600" dirty="0">
                <a:cs typeface="B Nazanin" panose="00000400000000000000" pitchFamily="2" charset="-78"/>
              </a:rPr>
              <a:t>مصرف سماق همراه غذا نیز ( تأثیر روی صفرا)</a:t>
            </a:r>
          </a:p>
          <a:p>
            <a:pPr marL="0" lvl="1" indent="0" algn="just" rtl="1">
              <a:spcBef>
                <a:spcPts val="600"/>
              </a:spcBef>
              <a:spcAft>
                <a:spcPts val="600"/>
              </a:spcAft>
              <a:buNone/>
              <a:defRPr/>
            </a:pPr>
            <a:r>
              <a:rPr lang="fa-IR" sz="9600" dirty="0">
                <a:cs typeface="B Nazanin" panose="00000400000000000000" pitchFamily="2" charset="-78"/>
              </a:rPr>
              <a:t>روغن زیتون تصفیه نشده</a:t>
            </a:r>
            <a:endParaRPr lang="en-GB" altLang="fa-IR" sz="9600" dirty="0">
              <a:cs typeface="B Nazanin" panose="00000400000000000000" pitchFamily="2" charset="-78"/>
            </a:endParaRPr>
          </a:p>
          <a:p>
            <a:endParaRPr lang="en-US" dirty="0"/>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963" y="4480799"/>
            <a:ext cx="2434976" cy="231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4239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3960" y="452718"/>
            <a:ext cx="3156874" cy="1400530"/>
          </a:xfrm>
        </p:spPr>
        <p:txBody>
          <a:bodyPr/>
          <a:lstStyle/>
          <a:p>
            <a:r>
              <a:rPr lang="fa-IR" sz="6000" dirty="0">
                <a:solidFill>
                  <a:schemeClr val="tx1"/>
                </a:solidFill>
                <a:cs typeface="B Nazanin" panose="00000400000000000000" pitchFamily="2" charset="-78"/>
              </a:rPr>
              <a:t>کلسترول تام</a:t>
            </a:r>
            <a:endParaRPr lang="en-US" sz="6000" dirty="0">
              <a:solidFill>
                <a:schemeClr val="tx1"/>
              </a:solidFill>
              <a:cs typeface="B Nazanin" panose="00000400000000000000" pitchFamily="2" charset="-78"/>
            </a:endParaRPr>
          </a:p>
        </p:txBody>
      </p:sp>
      <p:sp>
        <p:nvSpPr>
          <p:cNvPr id="3" name="Content Placeholder 2"/>
          <p:cNvSpPr>
            <a:spLocks noGrp="1"/>
          </p:cNvSpPr>
          <p:nvPr>
            <p:ph idx="1"/>
          </p:nvPr>
        </p:nvSpPr>
        <p:spPr>
          <a:xfrm>
            <a:off x="540327" y="2073468"/>
            <a:ext cx="11166764" cy="3926642"/>
          </a:xfrm>
        </p:spPr>
        <p:txBody>
          <a:bodyPr/>
          <a:lstStyle/>
          <a:p>
            <a:pPr marL="457200" lvl="1" indent="0" algn="r" rtl="1">
              <a:buNone/>
            </a:pPr>
            <a:r>
              <a:rPr lang="fa-IR" sz="2800" dirty="0">
                <a:cs typeface="B Nazanin" panose="00000400000000000000" pitchFamily="2" charset="-78"/>
              </a:rPr>
              <a:t>در تست کلسترول، کلسترول توتال بدن شامل </a:t>
            </a:r>
            <a:r>
              <a:rPr lang="en-US" sz="2800" dirty="0">
                <a:cs typeface="B Nazanin" panose="00000400000000000000" pitchFamily="2" charset="-78"/>
              </a:rPr>
              <a:t>LDL,HDL, VLDL</a:t>
            </a:r>
            <a:r>
              <a:rPr lang="fa-IR" sz="2800" dirty="0">
                <a:cs typeface="B Nazanin" panose="00000400000000000000" pitchFamily="2" charset="-78"/>
              </a:rPr>
              <a:t> اندازه گیری می شود</a:t>
            </a:r>
          </a:p>
          <a:p>
            <a:pPr marL="0" indent="0" algn="r">
              <a:buNone/>
            </a:pPr>
            <a:r>
              <a:rPr lang="fa-IR" sz="2800" dirty="0">
                <a:cs typeface="B Nazanin" panose="00000400000000000000" pitchFamily="2" charset="-78"/>
              </a:rPr>
              <a:t>مقدار طبیعی آن 200 و یا کمتر است     </a:t>
            </a:r>
          </a:p>
          <a:p>
            <a:pPr marL="0" indent="0" algn="r">
              <a:buNone/>
            </a:pPr>
            <a:r>
              <a:rPr lang="fa-IR" sz="2800" dirty="0">
                <a:cs typeface="B Nazanin" panose="00000400000000000000" pitchFamily="2" charset="-78"/>
              </a:rPr>
              <a:t>مقادیر بالاتر از200 به معنی عامل خطر بیماریهای قلبی می باشد.</a:t>
            </a:r>
            <a:endParaRPr lang="en-US" sz="2800" dirty="0">
              <a:cs typeface="B Nazanin" panose="00000400000000000000" pitchFamily="2" charset="-78"/>
            </a:endParaRPr>
          </a:p>
          <a:p>
            <a:pPr algn="r"/>
            <a:endParaRPr lang="en-US" dirty="0"/>
          </a:p>
        </p:txBody>
      </p:sp>
    </p:spTree>
    <p:extLst>
      <p:ext uri="{BB962C8B-B14F-4D97-AF65-F5344CB8AC3E}">
        <p14:creationId xmlns:p14="http://schemas.microsoft.com/office/powerpoint/2010/main" val="2307526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4912" y="452718"/>
            <a:ext cx="3495922" cy="1400530"/>
          </a:xfrm>
        </p:spPr>
        <p:txBody>
          <a:bodyPr/>
          <a:lstStyle/>
          <a:p>
            <a:r>
              <a:rPr lang="fa-IR" sz="6000" dirty="0">
                <a:solidFill>
                  <a:schemeClr val="tx1"/>
                </a:solidFill>
                <a:cs typeface="B Nazanin" panose="00000400000000000000" pitchFamily="2" charset="-78"/>
              </a:rPr>
              <a:t>تری گلیسرید</a:t>
            </a:r>
            <a:endParaRPr lang="en-US" sz="6000" dirty="0">
              <a:solidFill>
                <a:schemeClr val="tx1"/>
              </a:solidFill>
              <a:cs typeface="B Nazanin" panose="00000400000000000000" pitchFamily="2" charset="-78"/>
            </a:endParaRPr>
          </a:p>
        </p:txBody>
      </p:sp>
      <p:sp>
        <p:nvSpPr>
          <p:cNvPr id="3" name="Content Placeholder 2"/>
          <p:cNvSpPr>
            <a:spLocks noGrp="1"/>
          </p:cNvSpPr>
          <p:nvPr>
            <p:ph idx="1"/>
          </p:nvPr>
        </p:nvSpPr>
        <p:spPr>
          <a:xfrm>
            <a:off x="1103312" y="2052918"/>
            <a:ext cx="8946541" cy="3248547"/>
          </a:xfrm>
        </p:spPr>
        <p:txBody>
          <a:bodyPr/>
          <a:lstStyle/>
          <a:p>
            <a:pPr marL="0" indent="0" algn="r" rtl="1">
              <a:buNone/>
            </a:pPr>
            <a:r>
              <a:rPr lang="fa-IR" sz="3200" dirty="0">
                <a:cs typeface="B Nazanin" panose="00000400000000000000" pitchFamily="2" charset="-78"/>
              </a:rPr>
              <a:t>نوعی چربی موجود در خون است.</a:t>
            </a:r>
          </a:p>
          <a:p>
            <a:pPr marL="0" indent="0" algn="r">
              <a:buNone/>
            </a:pPr>
            <a:r>
              <a:rPr lang="fa-IR" sz="3200" dirty="0">
                <a:cs typeface="B Nazanin" panose="00000400000000000000" pitchFamily="2" charset="-78"/>
              </a:rPr>
              <a:t>سطح طبیعی آن کمتر از 150 است.</a:t>
            </a:r>
          </a:p>
          <a:p>
            <a:pPr marL="0" indent="0" algn="r">
              <a:buNone/>
            </a:pPr>
            <a:r>
              <a:rPr lang="fa-IR" sz="3200" dirty="0">
                <a:cs typeface="B Nazanin" panose="00000400000000000000" pitchFamily="2" charset="-78"/>
              </a:rPr>
              <a:t>سطح 200 و بالاتر تری گلیسرید در خون می تواند خطر بیماری های قلبی و سندرم متابولیک که خود عامل خطر بیماریهای قلبی، دیابت و سکته است را افزایش دهد</a:t>
            </a:r>
            <a:r>
              <a:rPr lang="fa-IR" dirty="0">
                <a:cs typeface="B Nazanin" panose="00000400000000000000" pitchFamily="2" charset="-78"/>
              </a:rPr>
              <a:t>.</a:t>
            </a:r>
          </a:p>
        </p:txBody>
      </p:sp>
    </p:spTree>
    <p:extLst>
      <p:ext uri="{BB962C8B-B14F-4D97-AF65-F5344CB8AC3E}">
        <p14:creationId xmlns:p14="http://schemas.microsoft.com/office/powerpoint/2010/main" val="2751274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8319" y="452718"/>
            <a:ext cx="4492515" cy="1400530"/>
          </a:xfrm>
        </p:spPr>
        <p:txBody>
          <a:bodyPr/>
          <a:lstStyle/>
          <a:p>
            <a:r>
              <a:rPr lang="fa-IR" sz="6000" dirty="0">
                <a:solidFill>
                  <a:schemeClr val="tx1"/>
                </a:solidFill>
                <a:cs typeface="B Nazanin" panose="00000400000000000000" pitchFamily="2" charset="-78"/>
              </a:rPr>
              <a:t>کلسترول چیست؟</a:t>
            </a:r>
            <a:endParaRPr lang="en-US" sz="6000" dirty="0">
              <a:solidFill>
                <a:schemeClr val="tx1"/>
              </a:solidFill>
              <a:cs typeface="B Nazanin" panose="00000400000000000000" pitchFamily="2" charset="-78"/>
            </a:endParaRPr>
          </a:p>
        </p:txBody>
      </p:sp>
      <p:sp>
        <p:nvSpPr>
          <p:cNvPr id="3" name="Content Placeholder 2"/>
          <p:cNvSpPr>
            <a:spLocks noGrp="1"/>
          </p:cNvSpPr>
          <p:nvPr>
            <p:ph idx="1"/>
          </p:nvPr>
        </p:nvSpPr>
        <p:spPr>
          <a:xfrm>
            <a:off x="1103312" y="2052918"/>
            <a:ext cx="8946541" cy="4195481"/>
          </a:xfrm>
        </p:spPr>
        <p:txBody>
          <a:bodyPr>
            <a:normAutofit/>
          </a:bodyPr>
          <a:lstStyle/>
          <a:p>
            <a:pPr algn="just" rtl="1"/>
            <a:r>
              <a:rPr lang="fa-IR" sz="2400" dirty="0">
                <a:cs typeface="B Nazanin" panose="00000400000000000000" pitchFamily="2" charset="-78"/>
              </a:rPr>
              <a:t>یک ماده طبیعی است که در بدن ساخته می شود.</a:t>
            </a:r>
          </a:p>
          <a:p>
            <a:pPr algn="just" rtl="1"/>
            <a:r>
              <a:rPr lang="fa-IR" sz="2400" dirty="0">
                <a:cs typeface="B Nazanin" panose="00000400000000000000" pitchFamily="2" charset="-78"/>
              </a:rPr>
              <a:t>75%کلسترول بدن که در جریان خون قرار دارد توسط کبد ساخته شده و 25% باقیمانده توسط غذاها به بدن وارد می شود.</a:t>
            </a:r>
          </a:p>
          <a:p>
            <a:pPr algn="just" rtl="1"/>
            <a:r>
              <a:rPr lang="fa-IR" sz="2400" dirty="0">
                <a:cs typeface="B Nazanin" panose="00000400000000000000" pitchFamily="2" charset="-78"/>
              </a:rPr>
              <a:t>افزایش سطح کلسترول خون برای سلامتی انسان مضر است ولی سطح طبیعی آن برای ادامه زندگی انسان لازم است (برای ساخته شدن غشا  سلولها و هورمونها)</a:t>
            </a:r>
          </a:p>
          <a:p>
            <a:pPr algn="just" rtl="1"/>
            <a:r>
              <a:rPr lang="fa-IR" sz="2400" dirty="0">
                <a:cs typeface="B Nazanin" panose="00000400000000000000" pitchFamily="2" charset="-78"/>
              </a:rPr>
              <a:t>یک سوم بالغین در دنیا سطح کلسترول خون بالایی دارند</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498" y="4340155"/>
            <a:ext cx="3236358" cy="226612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5721" y="4715838"/>
            <a:ext cx="3113070" cy="2024009"/>
          </a:xfrm>
          <a:prstGeom prst="rect">
            <a:avLst/>
          </a:prstGeom>
        </p:spPr>
      </p:pic>
    </p:spTree>
    <p:extLst>
      <p:ext uri="{BB962C8B-B14F-4D97-AF65-F5344CB8AC3E}">
        <p14:creationId xmlns:p14="http://schemas.microsoft.com/office/powerpoint/2010/main" val="2215094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6463" y="452718"/>
            <a:ext cx="8684371" cy="1400530"/>
          </a:xfrm>
        </p:spPr>
        <p:txBody>
          <a:bodyPr/>
          <a:lstStyle/>
          <a:p>
            <a:r>
              <a:rPr lang="fa-IR" sz="5400" dirty="0">
                <a:solidFill>
                  <a:schemeClr val="tx1"/>
                </a:solidFill>
                <a:cs typeface="B Nazanin" panose="00000400000000000000" pitchFamily="2" charset="-78"/>
              </a:rPr>
              <a:t>عوامل خطر زمینه ساز تری گلیسرید بالا</a:t>
            </a:r>
            <a:endParaRPr lang="en-US" sz="5400" dirty="0">
              <a:solidFill>
                <a:schemeClr val="tx1"/>
              </a:solidFill>
              <a:cs typeface="B Nazanin" panose="00000400000000000000" pitchFamily="2" charset="-78"/>
            </a:endParaRPr>
          </a:p>
        </p:txBody>
      </p:sp>
      <p:sp>
        <p:nvSpPr>
          <p:cNvPr id="3" name="Content Placeholder 2"/>
          <p:cNvSpPr>
            <a:spLocks noGrp="1"/>
          </p:cNvSpPr>
          <p:nvPr>
            <p:ph idx="1"/>
          </p:nvPr>
        </p:nvSpPr>
        <p:spPr/>
        <p:txBody>
          <a:bodyPr/>
          <a:lstStyle/>
          <a:p>
            <a:pPr marL="457200" lvl="1" indent="0" algn="r">
              <a:buNone/>
            </a:pPr>
            <a:r>
              <a:rPr lang="fa-IR" sz="2600" dirty="0">
                <a:cs typeface="B Nazanin" panose="00000400000000000000" pitchFamily="2" charset="-78"/>
              </a:rPr>
              <a:t>چاقی</a:t>
            </a:r>
          </a:p>
          <a:p>
            <a:pPr marL="457200" lvl="1" indent="0" algn="r">
              <a:buNone/>
            </a:pPr>
            <a:r>
              <a:rPr lang="fa-IR" sz="2600" dirty="0">
                <a:cs typeface="B Nazanin" panose="00000400000000000000" pitchFamily="2" charset="-78"/>
              </a:rPr>
              <a:t>دیابت</a:t>
            </a:r>
          </a:p>
          <a:p>
            <a:pPr marL="457200" lvl="1" indent="0" algn="r">
              <a:buNone/>
            </a:pPr>
            <a:r>
              <a:rPr lang="fa-IR" sz="2600" dirty="0">
                <a:cs typeface="B Nazanin" panose="00000400000000000000" pitchFamily="2" charset="-78"/>
              </a:rPr>
              <a:t>سیگار </a:t>
            </a:r>
          </a:p>
          <a:p>
            <a:pPr marL="457200" lvl="1" indent="0" algn="r">
              <a:buNone/>
            </a:pPr>
            <a:r>
              <a:rPr lang="fa-IR" sz="2600" dirty="0">
                <a:cs typeface="B Nazanin" panose="00000400000000000000" pitchFamily="2" charset="-78"/>
              </a:rPr>
              <a:t>الکلیسم</a:t>
            </a:r>
          </a:p>
          <a:p>
            <a:pPr marL="457200" lvl="1" indent="0" algn="r">
              <a:buNone/>
            </a:pPr>
            <a:r>
              <a:rPr lang="fa-IR" sz="2600" dirty="0">
                <a:cs typeface="B Nazanin" panose="00000400000000000000" pitchFamily="2" charset="-78"/>
              </a:rPr>
              <a:t>بی تحرکی/ نداشتن فعالیت بدنی</a:t>
            </a:r>
          </a:p>
          <a:p>
            <a:pPr marL="457200" lvl="1" indent="0" algn="r">
              <a:buNone/>
            </a:pPr>
            <a:r>
              <a:rPr lang="fa-IR" sz="2600" dirty="0">
                <a:cs typeface="B Nazanin" panose="00000400000000000000" pitchFamily="2" charset="-78"/>
              </a:rPr>
              <a:t>ژنتیک</a:t>
            </a:r>
          </a:p>
          <a:p>
            <a:pPr marL="457200" lvl="1" indent="0" algn="r">
              <a:buNone/>
            </a:pPr>
            <a:r>
              <a:rPr lang="fa-IR" sz="2600" dirty="0">
                <a:cs typeface="B Nazanin" panose="00000400000000000000" pitchFamily="2" charset="-78"/>
              </a:rPr>
              <a:t>مصرف زیاد چربی های اشباع</a:t>
            </a:r>
          </a:p>
          <a:p>
            <a:pPr marL="3657600" lvl="8" indent="0" algn="r">
              <a:buNone/>
            </a:pPr>
            <a:r>
              <a:rPr lang="fa-IR" sz="2200" dirty="0">
                <a:cs typeface="B Nazanin" panose="00000400000000000000" pitchFamily="2" charset="-78"/>
              </a:rPr>
              <a:t>برخی بیماریها و داروها</a:t>
            </a:r>
            <a:endParaRPr lang="en-US" sz="2200" dirty="0">
              <a:cs typeface="B Nazanin" panose="00000400000000000000" pitchFamily="2" charset="-78"/>
            </a:endParaRPr>
          </a:p>
          <a:p>
            <a:endParaRPr lang="en-US" dirty="0"/>
          </a:p>
        </p:txBody>
      </p:sp>
    </p:spTree>
    <p:extLst>
      <p:ext uri="{BB962C8B-B14F-4D97-AF65-F5344CB8AC3E}">
        <p14:creationId xmlns:p14="http://schemas.microsoft.com/office/powerpoint/2010/main" val="21299313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7703" y="452718"/>
            <a:ext cx="8263131" cy="1400530"/>
          </a:xfrm>
        </p:spPr>
        <p:txBody>
          <a:bodyPr/>
          <a:lstStyle/>
          <a:p>
            <a:r>
              <a:rPr lang="fa-IR" sz="6000" dirty="0">
                <a:solidFill>
                  <a:schemeClr val="tx1"/>
                </a:solidFill>
                <a:cs typeface="B Nazanin" panose="00000400000000000000" pitchFamily="2" charset="-78"/>
              </a:rPr>
              <a:t>راه های کاهش تری گلیسرید خون</a:t>
            </a:r>
            <a:endParaRPr lang="en-US" sz="6000" dirty="0">
              <a:solidFill>
                <a:schemeClr val="tx1"/>
              </a:solidFill>
              <a:cs typeface="B Nazanin" panose="00000400000000000000" pitchFamily="2" charset="-78"/>
            </a:endParaRPr>
          </a:p>
        </p:txBody>
      </p:sp>
      <p:sp>
        <p:nvSpPr>
          <p:cNvPr id="3" name="Content Placeholder 2"/>
          <p:cNvSpPr>
            <a:spLocks noGrp="1"/>
          </p:cNvSpPr>
          <p:nvPr>
            <p:ph idx="1"/>
          </p:nvPr>
        </p:nvSpPr>
        <p:spPr>
          <a:xfrm>
            <a:off x="1103312" y="2052918"/>
            <a:ext cx="8946541" cy="4049931"/>
          </a:xfrm>
        </p:spPr>
        <p:txBody>
          <a:bodyPr/>
          <a:lstStyle/>
          <a:p>
            <a:pPr marL="0" indent="0" algn="r">
              <a:buNone/>
            </a:pPr>
            <a:r>
              <a:rPr lang="fa-IR" sz="2400" dirty="0">
                <a:cs typeface="B Nazanin" panose="00000400000000000000" pitchFamily="2" charset="-78"/>
              </a:rPr>
              <a:t>تعادل وزن (چربی های تجمع یافته در بدن منبع تری گلیسرید هستند)</a:t>
            </a:r>
          </a:p>
          <a:p>
            <a:pPr marL="0" indent="0" algn="r">
              <a:buNone/>
            </a:pPr>
            <a:r>
              <a:rPr lang="fa-IR" sz="2400" dirty="0">
                <a:cs typeface="B Nazanin" panose="00000400000000000000" pitchFamily="2" charset="-78"/>
              </a:rPr>
              <a:t>محدود کردن غذاهای حاوی شکر زیاد (انواع نوشابه ها)حتی میوه های خیلی شیرین </a:t>
            </a:r>
          </a:p>
          <a:p>
            <a:pPr marL="0" indent="0" algn="r">
              <a:buNone/>
            </a:pPr>
            <a:r>
              <a:rPr lang="fa-IR" sz="2400" dirty="0">
                <a:cs typeface="B Nazanin" panose="00000400000000000000" pitchFamily="2" charset="-78"/>
              </a:rPr>
              <a:t>محدود کردن غذاهای نشاسته ای (نان، سیب زمینی، غلات و برنج و ...)</a:t>
            </a:r>
          </a:p>
          <a:p>
            <a:pPr marL="0" indent="0" algn="r">
              <a:buNone/>
            </a:pPr>
            <a:r>
              <a:rPr lang="fa-IR" sz="2400" dirty="0">
                <a:cs typeface="B Nazanin" panose="00000400000000000000" pitchFamily="2" charset="-78"/>
              </a:rPr>
              <a:t>استفاده از چربی های مفید برای سیر شدن (روغن زیتون و روغن مغزدانه ها) برای مهار گرسنگی</a:t>
            </a:r>
          </a:p>
          <a:p>
            <a:pPr marL="0" indent="0" algn="r">
              <a:buNone/>
            </a:pPr>
            <a:r>
              <a:rPr lang="fa-IR" sz="2400" dirty="0">
                <a:cs typeface="B Nazanin" panose="00000400000000000000" pitchFamily="2" charset="-78"/>
              </a:rPr>
              <a:t>پرهیز از مصرف الکل</a:t>
            </a:r>
          </a:p>
          <a:p>
            <a:pPr marL="0" indent="0" algn="r">
              <a:buNone/>
            </a:pPr>
            <a:r>
              <a:rPr lang="fa-IR" sz="2400" dirty="0">
                <a:cs typeface="B Nazanin" panose="00000400000000000000" pitchFamily="2" charset="-78"/>
              </a:rPr>
              <a:t>ورزش و تحرک برای جلوگیری از تجمع موضعی چربی</a:t>
            </a:r>
          </a:p>
          <a:p>
            <a:pPr marL="0" indent="0" algn="r">
              <a:buNone/>
            </a:pPr>
            <a:r>
              <a:rPr lang="fa-IR" sz="2400" dirty="0">
                <a:cs typeface="B Nazanin" panose="00000400000000000000" pitchFamily="2" charset="-78"/>
              </a:rPr>
              <a:t>استفاده از مواد پروتئینی در وعده غذایی</a:t>
            </a:r>
          </a:p>
          <a:p>
            <a:endParaRPr lang="en-US" dirty="0"/>
          </a:p>
        </p:txBody>
      </p:sp>
    </p:spTree>
    <p:extLst>
      <p:ext uri="{BB962C8B-B14F-4D97-AF65-F5344CB8AC3E}">
        <p14:creationId xmlns:p14="http://schemas.microsoft.com/office/powerpoint/2010/main" val="20484473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02876" y="329429"/>
            <a:ext cx="2673989" cy="965115"/>
          </a:xfrm>
        </p:spPr>
        <p:txBody>
          <a:bodyPr/>
          <a:lstStyle/>
          <a:p>
            <a:r>
              <a:rPr lang="fa-IR" sz="6000" dirty="0">
                <a:solidFill>
                  <a:schemeClr val="tx1"/>
                </a:solidFill>
                <a:cs typeface="B Nazanin" panose="00000400000000000000" pitchFamily="2" charset="-78"/>
              </a:rPr>
              <a:t>کبد چرب</a:t>
            </a:r>
            <a:endParaRPr lang="en-US" sz="6000" dirty="0">
              <a:solidFill>
                <a:schemeClr val="tx1"/>
              </a:solidFill>
              <a:cs typeface="B Nazanin" panose="00000400000000000000" pitchFamily="2" charset="-78"/>
            </a:endParaRPr>
          </a:p>
        </p:txBody>
      </p:sp>
      <p:pic>
        <p:nvPicPr>
          <p:cNvPr id="4" name="a66ff65f04d9d055131daa24591011a712585883-360p__16785">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19866" y="1726058"/>
            <a:ext cx="7740066" cy="4255213"/>
          </a:xfrm>
        </p:spPr>
      </p:pic>
    </p:spTree>
    <p:extLst>
      <p:ext uri="{BB962C8B-B14F-4D97-AF65-F5344CB8AC3E}">
        <p14:creationId xmlns:p14="http://schemas.microsoft.com/office/powerpoint/2010/main" val="40606760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256" y="452718"/>
            <a:ext cx="4944578" cy="1400530"/>
          </a:xfrm>
        </p:spPr>
        <p:txBody>
          <a:bodyPr/>
          <a:lstStyle/>
          <a:p>
            <a:r>
              <a:rPr lang="fa-IR" sz="6000" b="1" dirty="0">
                <a:solidFill>
                  <a:schemeClr val="tx1"/>
                </a:solidFill>
                <a:cs typeface="B Nazanin" panose="00000400000000000000" pitchFamily="2" charset="-78"/>
              </a:rPr>
              <a:t>آناتومی کبد سالم</a:t>
            </a:r>
            <a:endParaRPr lang="en-US" sz="6000" dirty="0">
              <a:solidFill>
                <a:schemeClr val="tx1"/>
              </a:solidFill>
              <a:cs typeface="B Nazanin" panose="00000400000000000000" pitchFamily="2" charset="-78"/>
            </a:endParaRPr>
          </a:p>
        </p:txBody>
      </p:sp>
      <p:sp>
        <p:nvSpPr>
          <p:cNvPr id="3" name="Content Placeholder 2"/>
          <p:cNvSpPr>
            <a:spLocks noGrp="1"/>
          </p:cNvSpPr>
          <p:nvPr>
            <p:ph idx="1"/>
          </p:nvPr>
        </p:nvSpPr>
        <p:spPr>
          <a:xfrm>
            <a:off x="1104293" y="2052918"/>
            <a:ext cx="8946541" cy="4195481"/>
          </a:xfrm>
        </p:spPr>
        <p:txBody>
          <a:bodyPr/>
          <a:lstStyle/>
          <a:p>
            <a:pPr marL="0" indent="0" algn="r">
              <a:buNone/>
            </a:pPr>
            <a:r>
              <a:rPr lang="fa-IR" sz="2400" dirty="0">
                <a:cs typeface="B Nazanin" panose="00000400000000000000" pitchFamily="2" charset="-78"/>
              </a:rPr>
              <a:t>عضوی مثلثی شکلی است که در جلوی معده و در پشت دنده ها در قمست فوقانی و راست شکم قرار دارد . کبد بزرگترین و پیچیده ترین غده بدن است که حدود 1500 گرم وزن دارد و به 4 لوب تقسیم می شود که لایه نازکی از بافت پیوندی هر لوب را در بر گرفته که به داخل لوبها نفوذ می کند و لوب ها را به بخش کوچکترین بنام لوبول تقسیم بندی می کند و هر 2 دقیقه یکبار همه ی خون بدن از این لوبولها عبور می کند.</a:t>
            </a:r>
          </a:p>
          <a:p>
            <a:endParaRPr lang="en-US" dirty="0"/>
          </a:p>
        </p:txBody>
      </p:sp>
      <p:pic>
        <p:nvPicPr>
          <p:cNvPr id="4" name="Picture 3"/>
          <p:cNvPicPr>
            <a:picLocks noGrp="1" noChangeAspect="1" noChangeArrowheads="1"/>
          </p:cNvPicPr>
          <p:nvPr/>
        </p:nvPicPr>
        <p:blipFill>
          <a:blip r:embed="rId2" cstate="print"/>
          <a:srcRect/>
          <a:stretch>
            <a:fillRect/>
          </a:stretch>
        </p:blipFill>
        <p:spPr bwMode="auto">
          <a:xfrm>
            <a:off x="1664413" y="3764125"/>
            <a:ext cx="2188396" cy="2683944"/>
          </a:xfrm>
          <a:prstGeom prst="rect">
            <a:avLst/>
          </a:prstGeom>
          <a:noFill/>
          <a:ln w="9525">
            <a:noFill/>
            <a:miter lim="800000"/>
            <a:headEnd/>
            <a:tailEnd/>
          </a:ln>
          <a:effectLst/>
        </p:spPr>
      </p:pic>
    </p:spTree>
    <p:extLst>
      <p:ext uri="{BB962C8B-B14F-4D97-AF65-F5344CB8AC3E}">
        <p14:creationId xmlns:p14="http://schemas.microsoft.com/office/powerpoint/2010/main" val="4823685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idx="1"/>
          </p:nvPr>
        </p:nvSpPr>
        <p:spPr>
          <a:xfrm>
            <a:off x="1021119" y="1374824"/>
            <a:ext cx="8946541" cy="4195481"/>
          </a:xfrm>
        </p:spPr>
        <p:txBody>
          <a:bodyPr/>
          <a:lstStyle/>
          <a:p>
            <a:pPr marL="0" indent="0" algn="r">
              <a:buNone/>
            </a:pPr>
            <a:r>
              <a:rPr lang="fa-IR" sz="2400" dirty="0">
                <a:cs typeface="B Nazanin" panose="00000400000000000000" pitchFamily="2" charset="-78"/>
              </a:rPr>
              <a:t>کبد عضوی است که به دلیل مقدار زیاد خون رنگ آن قرمز مایل به سیاه است. خون کبد معمولاً از 2 منبع است : 1. حدود 75% خون از طریق ورید پورت وارد کبد می شود که از دستگاه گوارش تخلیه می شود و غنی از مواد مغذی است . 2. بقیه ی آن به وسیله ی شریان کبدی وارد کبد می شود که غنی از اکسیژن است . این 2 منبع خونرسانی در نهایت شاخه ی انتهاییشان به هم می پیوندند و تشکیل سینوزوئیدهای کبدی را می دهد که این سینوزوئیدها پس از خونرسانی به کبد به درون وریدچه های واقع در مرکز لوبولهای کبدی تخلیه می شوند و ورید مرکزی نامیده می شود </a:t>
            </a:r>
            <a:endParaRPr lang="en-US" sz="2400" dirty="0">
              <a:cs typeface="B Nazanin" panose="00000400000000000000"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2129" y="3770617"/>
            <a:ext cx="3832260" cy="2506894"/>
          </a:xfrm>
          <a:prstGeom prst="rect">
            <a:avLst/>
          </a:prstGeom>
        </p:spPr>
      </p:pic>
    </p:spTree>
    <p:extLst>
      <p:ext uri="{BB962C8B-B14F-4D97-AF65-F5344CB8AC3E}">
        <p14:creationId xmlns:p14="http://schemas.microsoft.com/office/powerpoint/2010/main" val="904472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8319" y="452718"/>
            <a:ext cx="4492515" cy="1400530"/>
          </a:xfrm>
        </p:spPr>
        <p:txBody>
          <a:bodyPr/>
          <a:lstStyle/>
          <a:p>
            <a:r>
              <a:rPr lang="fa-IR" sz="6000" dirty="0">
                <a:solidFill>
                  <a:schemeClr val="tx1"/>
                </a:solidFill>
                <a:cs typeface="B Nazanin" panose="00000400000000000000" pitchFamily="2" charset="-78"/>
              </a:rPr>
              <a:t>نقش کبد در بدن</a:t>
            </a:r>
            <a:endParaRPr lang="en-US" sz="6000" dirty="0">
              <a:solidFill>
                <a:schemeClr val="tx1"/>
              </a:solidFill>
              <a:cs typeface="B Nazanin" panose="00000400000000000000" pitchFamily="2" charset="-78"/>
            </a:endParaRPr>
          </a:p>
        </p:txBody>
      </p:sp>
      <p:sp>
        <p:nvSpPr>
          <p:cNvPr id="3" name="Content Placeholder 2"/>
          <p:cNvSpPr>
            <a:spLocks noGrp="1"/>
          </p:cNvSpPr>
          <p:nvPr>
            <p:ph idx="1"/>
          </p:nvPr>
        </p:nvSpPr>
        <p:spPr/>
        <p:txBody>
          <a:bodyPr>
            <a:normAutofit lnSpcReduction="10000"/>
          </a:bodyPr>
          <a:lstStyle/>
          <a:p>
            <a:pPr marL="0" indent="0" algn="r">
              <a:buNone/>
            </a:pPr>
            <a:r>
              <a:rPr lang="fa-IR" sz="2800" dirty="0">
                <a:cs typeface="B Nazanin" panose="00000400000000000000" pitchFamily="2" charset="-78"/>
              </a:rPr>
              <a:t>گرم نگه داشتن خون</a:t>
            </a:r>
          </a:p>
          <a:p>
            <a:pPr marL="0" indent="0" algn="r">
              <a:buNone/>
            </a:pPr>
            <a:r>
              <a:rPr lang="fa-IR" sz="2800" dirty="0">
                <a:cs typeface="B Nazanin" panose="00000400000000000000" pitchFamily="2" charset="-78"/>
              </a:rPr>
              <a:t>ذخیره کردن غذا</a:t>
            </a:r>
          </a:p>
          <a:p>
            <a:pPr marL="0" indent="0" algn="r">
              <a:buNone/>
            </a:pPr>
            <a:r>
              <a:rPr lang="fa-IR" sz="2800" dirty="0">
                <a:cs typeface="B Nazanin" panose="00000400000000000000" pitchFamily="2" charset="-78"/>
              </a:rPr>
              <a:t>خنثی کردن سموم بدن</a:t>
            </a:r>
          </a:p>
          <a:p>
            <a:pPr marL="0" indent="0" algn="r">
              <a:buNone/>
            </a:pPr>
            <a:r>
              <a:rPr lang="fa-IR" sz="2800" dirty="0">
                <a:cs typeface="B Nazanin" panose="00000400000000000000" pitchFamily="2" charset="-78"/>
              </a:rPr>
              <a:t>تولید پروتین های مهم بدن</a:t>
            </a:r>
          </a:p>
          <a:p>
            <a:pPr marL="0" indent="0" algn="r">
              <a:buNone/>
            </a:pPr>
            <a:r>
              <a:rPr lang="fa-IR" sz="2800" dirty="0">
                <a:cs typeface="B Nazanin" panose="00000400000000000000" pitchFamily="2" charset="-78"/>
              </a:rPr>
              <a:t>تولید صفرا</a:t>
            </a:r>
          </a:p>
          <a:p>
            <a:pPr marL="0" indent="0" algn="r">
              <a:buNone/>
            </a:pPr>
            <a:r>
              <a:rPr lang="fa-IR" sz="2800" dirty="0">
                <a:cs typeface="B Nazanin" panose="00000400000000000000" pitchFamily="2" charset="-78"/>
              </a:rPr>
              <a:t>خونسازی و انعقاد خون</a:t>
            </a:r>
          </a:p>
          <a:p>
            <a:pPr marL="0" indent="0" algn="r">
              <a:buNone/>
            </a:pPr>
            <a:r>
              <a:rPr lang="fa-IR" sz="2800" dirty="0">
                <a:cs typeface="B Nazanin" panose="00000400000000000000" pitchFamily="2" charset="-78"/>
              </a:rPr>
              <a:t>ذخیره کردن ویتامین های</a:t>
            </a:r>
          </a:p>
          <a:p>
            <a:pPr marL="0" indent="0" algn="r">
              <a:buNone/>
            </a:pPr>
            <a:r>
              <a:rPr lang="fa-IR" dirty="0">
                <a:cs typeface="B Nazanin" panose="00000400000000000000" pitchFamily="2" charset="-78"/>
              </a:rPr>
              <a:t>A-D-E-B-K</a:t>
            </a:r>
          </a:p>
          <a:p>
            <a:pPr marL="0" indent="0" algn="r">
              <a:buNone/>
            </a:pPr>
            <a:endParaRPr lang="en-US" dirty="0"/>
          </a:p>
        </p:txBody>
      </p:sp>
    </p:spTree>
    <p:extLst>
      <p:ext uri="{BB962C8B-B14F-4D97-AF65-F5344CB8AC3E}">
        <p14:creationId xmlns:p14="http://schemas.microsoft.com/office/powerpoint/2010/main" val="33731663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4337" y="452718"/>
            <a:ext cx="5016497" cy="1400530"/>
          </a:xfrm>
        </p:spPr>
        <p:txBody>
          <a:bodyPr/>
          <a:lstStyle/>
          <a:p>
            <a:r>
              <a:rPr lang="fa-IR" altLang="en-US" sz="6000" dirty="0">
                <a:solidFill>
                  <a:schemeClr val="tx1"/>
                </a:solidFill>
                <a:effectLst>
                  <a:outerShdw blurRad="38100" dist="38100" dir="2700000" algn="tl">
                    <a:srgbClr val="C0C0C0"/>
                  </a:outerShdw>
                </a:effectLst>
                <a:cs typeface="B Nazanin" panose="00000400000000000000" pitchFamily="2" charset="-78"/>
              </a:rPr>
              <a:t>تاریخچه کبد چرب </a:t>
            </a:r>
            <a:br>
              <a:rPr lang="fa-IR" altLang="en-US" b="1" dirty="0">
                <a:effectLst>
                  <a:outerShdw blurRad="38100" dist="38100" dir="2700000" algn="tl">
                    <a:srgbClr val="C0C0C0"/>
                  </a:outerShdw>
                </a:effectLst>
                <a:cs typeface="B Traffic" panose="00000400000000000000" pitchFamily="2" charset="-78"/>
              </a:rPr>
            </a:br>
            <a:endParaRPr lang="en-US" dirty="0"/>
          </a:p>
        </p:txBody>
      </p:sp>
      <p:sp>
        <p:nvSpPr>
          <p:cNvPr id="3" name="Content Placeholder 2"/>
          <p:cNvSpPr>
            <a:spLocks noGrp="1"/>
          </p:cNvSpPr>
          <p:nvPr>
            <p:ph idx="1"/>
          </p:nvPr>
        </p:nvSpPr>
        <p:spPr>
          <a:xfrm>
            <a:off x="1104293" y="1611130"/>
            <a:ext cx="8946541" cy="4195481"/>
          </a:xfrm>
        </p:spPr>
        <p:txBody>
          <a:bodyPr/>
          <a:lstStyle/>
          <a:p>
            <a:pPr algn="just" rtl="1">
              <a:lnSpc>
                <a:spcPct val="150000"/>
              </a:lnSpc>
              <a:spcBef>
                <a:spcPct val="50000"/>
              </a:spcBef>
              <a:defRPr/>
            </a:pPr>
            <a:endParaRPr lang="fa-IR" altLang="en-US" b="1" dirty="0">
              <a:effectLst>
                <a:outerShdw blurRad="38100" dist="38100" dir="2700000" algn="tl">
                  <a:srgbClr val="C0C0C0"/>
                </a:outerShdw>
              </a:effectLst>
              <a:cs typeface="B Traffic" panose="00000400000000000000" pitchFamily="2" charset="-78"/>
            </a:endParaRPr>
          </a:p>
          <a:p>
            <a:pPr marL="0" indent="0" algn="just" rtl="1">
              <a:lnSpc>
                <a:spcPct val="150000"/>
              </a:lnSpc>
              <a:spcBef>
                <a:spcPct val="50000"/>
              </a:spcBef>
              <a:buNone/>
              <a:defRPr/>
            </a:pPr>
            <a:r>
              <a:rPr lang="fa-IR" altLang="en-US" sz="2800" dirty="0">
                <a:cs typeface="B Nazanin" panose="00000400000000000000" pitchFamily="2" charset="-78"/>
              </a:rPr>
              <a:t>در سال 1980دکتر لودویگ طی مشاهدات خود متوجه شد دسته ای از اشخاص که همگی چاق و دیابتی با کلسترول بالا هستند از بیماری کبدی رنج می برند </a:t>
            </a:r>
            <a:r>
              <a:rPr lang="fa-IR" altLang="en-US" dirty="0">
                <a:cs typeface="B Traffic" panose="00000400000000000000" pitchFamily="2" charset="-78"/>
              </a:rPr>
              <a:t>.</a:t>
            </a:r>
            <a:endParaRPr lang="en-US" altLang="en-US" dirty="0">
              <a:cs typeface="B Traffic" panose="00000400000000000000" pitchFamily="2" charset="-78"/>
            </a:endParaRPr>
          </a:p>
          <a:p>
            <a:endParaRPr lang="en-US" dirty="0"/>
          </a:p>
        </p:txBody>
      </p:sp>
    </p:spTree>
    <p:extLst>
      <p:ext uri="{BB962C8B-B14F-4D97-AF65-F5344CB8AC3E}">
        <p14:creationId xmlns:p14="http://schemas.microsoft.com/office/powerpoint/2010/main" val="25299452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6062" y="319154"/>
            <a:ext cx="4358951" cy="1400530"/>
          </a:xfrm>
        </p:spPr>
        <p:txBody>
          <a:bodyPr/>
          <a:lstStyle/>
          <a:p>
            <a:r>
              <a:rPr lang="fa-IR" sz="6000" dirty="0">
                <a:solidFill>
                  <a:schemeClr val="tx1"/>
                </a:solidFill>
                <a:cs typeface="B Nazanin" panose="00000400000000000000" pitchFamily="2" charset="-78"/>
              </a:rPr>
              <a:t>تعریف کبد چرب</a:t>
            </a:r>
            <a:endParaRPr lang="en-US" sz="6000" dirty="0">
              <a:solidFill>
                <a:schemeClr val="tx1"/>
              </a:solidFill>
              <a:cs typeface="B Nazanin" panose="00000400000000000000" pitchFamily="2" charset="-78"/>
            </a:endParaRPr>
          </a:p>
        </p:txBody>
      </p:sp>
      <p:sp>
        <p:nvSpPr>
          <p:cNvPr id="3" name="Content Placeholder 2"/>
          <p:cNvSpPr>
            <a:spLocks noGrp="1"/>
          </p:cNvSpPr>
          <p:nvPr>
            <p:ph idx="1"/>
          </p:nvPr>
        </p:nvSpPr>
        <p:spPr>
          <a:xfrm>
            <a:off x="1422792" y="1616942"/>
            <a:ext cx="8946541" cy="3468765"/>
          </a:xfrm>
        </p:spPr>
        <p:txBody>
          <a:bodyPr>
            <a:normAutofit/>
          </a:bodyPr>
          <a:lstStyle/>
          <a:p>
            <a:pPr marL="0" indent="0" algn="r">
              <a:buNone/>
            </a:pPr>
            <a:r>
              <a:rPr lang="fa-IR" sz="3200" dirty="0">
                <a:cs typeface="B Nazanin" panose="00000400000000000000" pitchFamily="2" charset="-78"/>
              </a:rPr>
              <a:t>منظور از کبد چرب، رسوب چربي (عمدتاً از چربي‌هاي خنثي مثل تري گليسيريد) در کبد است که در رابطه با مصرف الکل مي تواند باشد که به آن کبد چرب الکلی می گویند يا بدون مصرف الکل و يا در حضور ميزان بسيار جزيي از الکل ايجاد مي ‌شود که تحت عنوان کلي کبد چرب غیر الکلی گفته میشود.</a:t>
            </a:r>
            <a:endParaRPr lang="en-US" sz="3200" dirty="0">
              <a:cs typeface="B Nazanin" panose="00000400000000000000" pitchFamily="2" charset="-78"/>
            </a:endParaRPr>
          </a:p>
        </p:txBody>
      </p:sp>
    </p:spTree>
    <p:extLst>
      <p:ext uri="{BB962C8B-B14F-4D97-AF65-F5344CB8AC3E}">
        <p14:creationId xmlns:p14="http://schemas.microsoft.com/office/powerpoint/2010/main" val="10631781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5317" y="452718"/>
            <a:ext cx="3855517" cy="1263066"/>
          </a:xfrm>
        </p:spPr>
        <p:txBody>
          <a:bodyPr/>
          <a:lstStyle/>
          <a:p>
            <a:r>
              <a:rPr lang="fa-IR" sz="6000" cap="all" dirty="0">
                <a:ln w="9000" cmpd="sng">
                  <a:solidFill>
                    <a:schemeClr val="accent4">
                      <a:shade val="50000"/>
                      <a:satMod val="120000"/>
                    </a:schemeClr>
                  </a:solidFill>
                  <a:prstDash val="solid"/>
                </a:ln>
                <a:solidFill>
                  <a:schemeClr val="tx1"/>
                </a:solidFill>
                <a:effectLst>
                  <a:outerShdw blurRad="38100" dist="38100" dir="2700000" algn="tl">
                    <a:srgbClr val="000000">
                      <a:alpha val="43137"/>
                    </a:srgbClr>
                  </a:outerShdw>
                  <a:reflection blurRad="12700" stA="28000" endPos="45000" dist="1000" dir="5400000" sy="-100000" algn="bl" rotWithShape="0"/>
                </a:effectLst>
                <a:cs typeface="B Nazanin" panose="00000400000000000000" pitchFamily="2" charset="-78"/>
              </a:rPr>
              <a:t>انواع کبد چرب </a:t>
            </a:r>
            <a:endParaRPr lang="en-US" sz="6000" cap="all" dirty="0">
              <a:ln w="9000" cmpd="sng">
                <a:solidFill>
                  <a:schemeClr val="accent4">
                    <a:shade val="50000"/>
                    <a:satMod val="120000"/>
                  </a:schemeClr>
                </a:solidFill>
                <a:prstDash val="solid"/>
              </a:ln>
              <a:solidFill>
                <a:schemeClr val="tx1"/>
              </a:solidFill>
              <a:effectLst>
                <a:outerShdw blurRad="38100" dist="38100" dir="2700000" algn="tl">
                  <a:srgbClr val="000000">
                    <a:alpha val="43137"/>
                  </a:srgbClr>
                </a:outerShdw>
                <a:reflection blurRad="12700" stA="28000" endPos="45000" dist="1000" dir="5400000" sy="-100000" algn="bl" rotWithShape="0"/>
              </a:effectLst>
              <a:cs typeface="B Nazanin" panose="00000400000000000000" pitchFamily="2" charset="-78"/>
            </a:endParaRPr>
          </a:p>
        </p:txBody>
      </p:sp>
      <p:sp>
        <p:nvSpPr>
          <p:cNvPr id="3" name="Content Placeholder 2"/>
          <p:cNvSpPr>
            <a:spLocks noGrp="1"/>
          </p:cNvSpPr>
          <p:nvPr>
            <p:ph idx="1"/>
          </p:nvPr>
        </p:nvSpPr>
        <p:spPr>
          <a:xfrm>
            <a:off x="1104293" y="1818527"/>
            <a:ext cx="8946541" cy="3595955"/>
          </a:xfrm>
        </p:spPr>
        <p:txBody>
          <a:bodyPr>
            <a:normAutofit lnSpcReduction="10000"/>
          </a:bodyPr>
          <a:lstStyle/>
          <a:p>
            <a:pPr marL="0" indent="0" algn="r">
              <a:buNone/>
            </a:pPr>
            <a:r>
              <a:rPr lang="fa-IR" sz="2800" dirty="0">
                <a:cs typeface="B Nazanin" panose="00000400000000000000" pitchFamily="2" charset="-78"/>
              </a:rPr>
              <a:t>کبد چرب به دو گروه عمده تقسیم می‌شود؛ ‌کبد چرب الکلی که ناشی از مصرف طولانی مدت الکل می‌باشد و جنسیت و نژاد در این مساله دخیل هستند که آسیایی‌ها بیشتر مستعد آسیب ناشی از مصرف الکل و ایجاد کبد چرب الکلی هستند و این بیماری در خانمها بیشتر از آقایان شایع است. </a:t>
            </a:r>
          </a:p>
          <a:p>
            <a:pPr marL="0" indent="0" algn="r">
              <a:buNone/>
            </a:pPr>
            <a:r>
              <a:rPr lang="fa-IR" sz="2800" dirty="0">
                <a:cs typeface="B Nazanin" panose="00000400000000000000" pitchFamily="2" charset="-78"/>
              </a:rPr>
              <a:t>نوع غیر الکلی در جامعه ما شیوع بیشتری دارد، عوامل زیادی که بسیاری از آنها جنبه ژنتیکی دارند در بروز این نوع کبد چرب موثرند، مطالعات نشان داده عوامل زمینه ساز دیابت و بیماریهای قلبی و برخی بیماریهای متابولیسم با بروز کبد چرب غیر الکلی در رابطه است.</a:t>
            </a:r>
            <a:endParaRPr lang="en-US" dirty="0"/>
          </a:p>
        </p:txBody>
      </p:sp>
    </p:spTree>
    <p:extLst>
      <p:ext uri="{BB962C8B-B14F-4D97-AF65-F5344CB8AC3E}">
        <p14:creationId xmlns:p14="http://schemas.microsoft.com/office/powerpoint/2010/main" val="3584690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9128" y="452718"/>
            <a:ext cx="5211706" cy="1400530"/>
          </a:xfrm>
        </p:spPr>
        <p:txBody>
          <a:bodyPr/>
          <a:lstStyle/>
          <a:p>
            <a:r>
              <a:rPr lang="fa-IR" sz="6000" dirty="0">
                <a:solidFill>
                  <a:schemeClr val="tx1"/>
                </a:solidFill>
                <a:cs typeface="B Nazanin" panose="00000400000000000000" pitchFamily="2" charset="-78"/>
              </a:rPr>
              <a:t>کبد چرب غیر الکلی</a:t>
            </a:r>
            <a:endParaRPr lang="en-US" sz="6000" dirty="0">
              <a:solidFill>
                <a:schemeClr val="tx1"/>
              </a:solidFill>
              <a:cs typeface="B Nazanin" panose="00000400000000000000" pitchFamily="2" charset="-78"/>
            </a:endParaRPr>
          </a:p>
        </p:txBody>
      </p:sp>
      <p:sp>
        <p:nvSpPr>
          <p:cNvPr id="3" name="Content Placeholder 2"/>
          <p:cNvSpPr>
            <a:spLocks noGrp="1"/>
          </p:cNvSpPr>
          <p:nvPr>
            <p:ph idx="1"/>
          </p:nvPr>
        </p:nvSpPr>
        <p:spPr>
          <a:xfrm>
            <a:off x="1022100" y="1693323"/>
            <a:ext cx="8946541" cy="3310192"/>
          </a:xfrm>
        </p:spPr>
        <p:txBody>
          <a:bodyPr>
            <a:normAutofit/>
          </a:bodyPr>
          <a:lstStyle/>
          <a:p>
            <a:pPr marL="0" indent="0" algn="r">
              <a:buNone/>
            </a:pPr>
            <a:r>
              <a:rPr lang="fa-IR" sz="2800" dirty="0">
                <a:cs typeface="B Nazanin" panose="00000400000000000000" pitchFamily="2" charset="-78"/>
              </a:rPr>
              <a:t>کبد چرب غیر الکلی یک التهاب کبدی است که در اثر تجمع بیش از اندازه ی چربی خنثی مثل تری گلیریدها در بافت کبد ایجاد می شود.</a:t>
            </a:r>
          </a:p>
          <a:p>
            <a:pPr marL="0" indent="0" algn="r">
              <a:buNone/>
            </a:pPr>
            <a:r>
              <a:rPr lang="fa-IR" sz="2800" dirty="0">
                <a:cs typeface="B Nazanin" panose="00000400000000000000" pitchFamily="2" charset="-78"/>
              </a:rPr>
              <a:t>در این بیماری تجمع بیش از حد چربی در کبد، گاه باعث اختلال در فعالیت طبیعی بافت کبد می گردد که می تواند سیر پیشرونده پیدا کند و باعث نارسایی کبد و یا سیروز کبدی گردد.</a:t>
            </a:r>
            <a:endParaRPr lang="en-US" sz="2800" dirty="0">
              <a:cs typeface="B Nazanin"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2912" y="3750068"/>
            <a:ext cx="3339101" cy="2774022"/>
          </a:xfrm>
          <a:prstGeom prst="rect">
            <a:avLst/>
          </a:prstGeom>
        </p:spPr>
      </p:pic>
    </p:spTree>
    <p:extLst>
      <p:ext uri="{BB962C8B-B14F-4D97-AF65-F5344CB8AC3E}">
        <p14:creationId xmlns:p14="http://schemas.microsoft.com/office/powerpoint/2010/main" val="2385624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8247" y="717278"/>
            <a:ext cx="8946541" cy="4195481"/>
          </a:xfrm>
        </p:spPr>
        <p:txBody>
          <a:bodyPr/>
          <a:lstStyle/>
          <a:p>
            <a:pPr algn="r" rtl="1"/>
            <a:r>
              <a:rPr lang="fa-IR" sz="2400" dirty="0">
                <a:cs typeface="B Nazanin" panose="00000400000000000000" pitchFamily="2" charset="-78"/>
              </a:rPr>
              <a:t>کلسترول بالا در شریان های بدن مستقر و روی هم جمع شده و سبب تصلب شرائین (سفتی عروق) می شود</a:t>
            </a:r>
            <a:endParaRPr lang="en-US" sz="2400" dirty="0">
              <a:cs typeface="B Nazanin" panose="00000400000000000000" pitchFamily="2" charset="-78"/>
            </a:endParaRPr>
          </a:p>
          <a:p>
            <a:pPr marL="0" indent="0" algn="r" rtl="1">
              <a:buNone/>
            </a:pPr>
            <a:endParaRPr lang="fa-IR" sz="2400" dirty="0">
              <a:cs typeface="B Nazanin" panose="00000400000000000000" pitchFamily="2" charset="-78"/>
            </a:endParaRPr>
          </a:p>
          <a:p>
            <a:pPr algn="r" rtl="1"/>
            <a:r>
              <a:rPr lang="fa-IR" sz="2400" dirty="0">
                <a:cs typeface="B Nazanin" panose="00000400000000000000" pitchFamily="2" charset="-78"/>
              </a:rPr>
              <a:t>محدود شدن عبور جریان خون و در نتیجه مشکلات قلبی بعلت نرسیدن خون کافی به قلب مانند حملات قلبی وسکته</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1885" y="3030876"/>
            <a:ext cx="4491787" cy="3256908"/>
          </a:xfrm>
          <a:prstGeom prst="rect">
            <a:avLst/>
          </a:prstGeom>
        </p:spPr>
      </p:pic>
    </p:spTree>
    <p:extLst>
      <p:ext uri="{BB962C8B-B14F-4D97-AF65-F5344CB8AC3E}">
        <p14:creationId xmlns:p14="http://schemas.microsoft.com/office/powerpoint/2010/main" val="28307859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altLang="en-US" sz="6000" dirty="0">
                <a:solidFill>
                  <a:schemeClr val="tx1"/>
                </a:solidFill>
                <a:effectLst>
                  <a:outerShdw blurRad="38100" dist="38100" dir="2700000" algn="tl">
                    <a:srgbClr val="C0C0C0"/>
                  </a:outerShdw>
                </a:effectLst>
                <a:cs typeface="B Nazanin" panose="00000400000000000000" pitchFamily="2" charset="-78"/>
              </a:rPr>
              <a:t>افراد در معرض خطر</a:t>
            </a:r>
            <a:br>
              <a:rPr lang="fa-IR" altLang="en-US" b="1" dirty="0">
                <a:effectLst>
                  <a:outerShdw blurRad="38100" dist="38100" dir="2700000" algn="tl">
                    <a:srgbClr val="C0C0C0"/>
                  </a:outerShdw>
                </a:effectLst>
                <a:cs typeface="B Traffic" panose="00000400000000000000" pitchFamily="2" charset="-78"/>
              </a:rPr>
            </a:br>
            <a:endParaRPr lang="en-US" dirty="0"/>
          </a:p>
        </p:txBody>
      </p:sp>
      <p:sp>
        <p:nvSpPr>
          <p:cNvPr id="3" name="Content Placeholder 2"/>
          <p:cNvSpPr>
            <a:spLocks noGrp="1"/>
          </p:cNvSpPr>
          <p:nvPr>
            <p:ph idx="1"/>
          </p:nvPr>
        </p:nvSpPr>
        <p:spPr/>
        <p:txBody>
          <a:bodyPr>
            <a:normAutofit lnSpcReduction="10000"/>
          </a:bodyPr>
          <a:lstStyle/>
          <a:p>
            <a:pPr algn="r" rtl="1">
              <a:spcBef>
                <a:spcPct val="50000"/>
              </a:spcBef>
              <a:defRPr/>
            </a:pPr>
            <a:r>
              <a:rPr lang="fa-IR" altLang="en-US" sz="3200" dirty="0">
                <a:cs typeface="B Nazanin" panose="00000400000000000000" pitchFamily="2" charset="-78"/>
              </a:rPr>
              <a:t>1 ) افراد چاق</a:t>
            </a:r>
          </a:p>
          <a:p>
            <a:pPr algn="r" rtl="1">
              <a:spcBef>
                <a:spcPct val="50000"/>
              </a:spcBef>
              <a:defRPr/>
            </a:pPr>
            <a:r>
              <a:rPr lang="fa-IR" altLang="en-US" sz="3200" dirty="0">
                <a:cs typeface="B Nazanin" panose="00000400000000000000" pitchFamily="2" charset="-78"/>
              </a:rPr>
              <a:t>2 ) دیابتی ها</a:t>
            </a:r>
          </a:p>
          <a:p>
            <a:pPr algn="r" rtl="1">
              <a:spcBef>
                <a:spcPct val="50000"/>
              </a:spcBef>
              <a:defRPr/>
            </a:pPr>
            <a:r>
              <a:rPr lang="fa-IR" altLang="en-US" sz="3200" dirty="0">
                <a:cs typeface="B Nazanin" panose="00000400000000000000" pitchFamily="2" charset="-78"/>
              </a:rPr>
              <a:t>3 ) کم تحرک ها</a:t>
            </a:r>
          </a:p>
          <a:p>
            <a:pPr algn="r" rtl="1">
              <a:spcBef>
                <a:spcPct val="50000"/>
              </a:spcBef>
              <a:defRPr/>
            </a:pPr>
            <a:r>
              <a:rPr lang="fa-IR" altLang="en-US" sz="3200" dirty="0">
                <a:cs typeface="B Nazanin" panose="00000400000000000000" pitchFamily="2" charset="-78"/>
              </a:rPr>
              <a:t>4 ) آنهایی که چربی خون بالا دارند</a:t>
            </a:r>
          </a:p>
          <a:p>
            <a:pPr algn="r" rtl="1">
              <a:spcBef>
                <a:spcPct val="50000"/>
              </a:spcBef>
              <a:defRPr/>
            </a:pPr>
            <a:r>
              <a:rPr lang="fa-IR" altLang="en-US" sz="3200" dirty="0">
                <a:cs typeface="B Nazanin" panose="00000400000000000000" pitchFamily="2" charset="-78"/>
              </a:rPr>
              <a:t>5 ) سوء تغذیه </a:t>
            </a:r>
            <a:r>
              <a:rPr lang="en-US" altLang="en-US" sz="3200" dirty="0">
                <a:cs typeface="B Nazanin" panose="00000400000000000000" pitchFamily="2" charset="-78"/>
              </a:rPr>
              <a:t>PRO</a:t>
            </a:r>
            <a:r>
              <a:rPr lang="fa-IR" altLang="en-US" sz="3200" dirty="0">
                <a:cs typeface="B Nazanin" panose="00000400000000000000" pitchFamily="2" charset="-78"/>
              </a:rPr>
              <a:t> </a:t>
            </a:r>
          </a:p>
          <a:p>
            <a:pPr algn="r" rtl="1">
              <a:spcBef>
                <a:spcPct val="50000"/>
              </a:spcBef>
              <a:defRPr/>
            </a:pPr>
            <a:r>
              <a:rPr lang="fa-IR" altLang="en-US" sz="3200" dirty="0">
                <a:cs typeface="B Nazanin" panose="00000400000000000000" pitchFamily="2" charset="-78"/>
              </a:rPr>
              <a:t>6 ) افرادی که تغذیه وریدی طولانی می شوند </a:t>
            </a:r>
            <a:endParaRPr lang="en-US" altLang="en-US" sz="3200" dirty="0">
              <a:cs typeface="B Nazanin" panose="00000400000000000000" pitchFamily="2" charset="-78"/>
            </a:endParaRPr>
          </a:p>
          <a:p>
            <a:endParaRPr lang="en-US" dirty="0"/>
          </a:p>
        </p:txBody>
      </p:sp>
    </p:spTree>
    <p:extLst>
      <p:ext uri="{BB962C8B-B14F-4D97-AF65-F5344CB8AC3E}">
        <p14:creationId xmlns:p14="http://schemas.microsoft.com/office/powerpoint/2010/main" val="11013043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fa-IR" sz="6000" dirty="0">
                <a:solidFill>
                  <a:schemeClr val="tx1"/>
                </a:solidFill>
                <a:cs typeface="B Nazanin" panose="00000400000000000000" pitchFamily="2" charset="-78"/>
              </a:rPr>
              <a:t>شیوع این بیماری چگونه است؟</a:t>
            </a:r>
            <a:endParaRPr lang="en-US" sz="6000" dirty="0">
              <a:solidFill>
                <a:schemeClr val="tx1"/>
              </a:solidFill>
              <a:cs typeface="B Nazanin" panose="00000400000000000000" pitchFamily="2" charset="-78"/>
            </a:endParaRPr>
          </a:p>
        </p:txBody>
      </p:sp>
      <p:sp>
        <p:nvSpPr>
          <p:cNvPr id="3" name="Content Placeholder 2"/>
          <p:cNvSpPr>
            <a:spLocks noGrp="1"/>
          </p:cNvSpPr>
          <p:nvPr>
            <p:ph idx="1"/>
          </p:nvPr>
        </p:nvSpPr>
        <p:spPr>
          <a:xfrm>
            <a:off x="1104293" y="1929628"/>
            <a:ext cx="8946541" cy="4195481"/>
          </a:xfrm>
        </p:spPr>
        <p:txBody>
          <a:bodyPr/>
          <a:lstStyle/>
          <a:p>
            <a:pPr marL="0" indent="0" algn="r">
              <a:buNone/>
            </a:pPr>
            <a:r>
              <a:rPr lang="fa-IR" sz="3200" dirty="0">
                <a:cs typeface="B Nazanin" panose="00000400000000000000" pitchFamily="2" charset="-78"/>
              </a:rPr>
              <a:t>شیوع بیماری کبد چرب با افزایش سن، سیر صعودی می یابد. شیوع این بیماری در آقایان دو برابر خانم ها می باشد که با افزایش سن، میزان شیوع در خانم ها به آقایان نزدیک می شود، به ویژه پس از </a:t>
            </a:r>
            <a:r>
              <a:rPr lang="fa-IR" sz="3200" dirty="0">
                <a:cs typeface="B Nazanin" panose="00000400000000000000" pitchFamily="2" charset="-78"/>
                <a:hlinkClick r:id="rId2"/>
              </a:rPr>
              <a:t>یائسگی</a:t>
            </a:r>
            <a:r>
              <a:rPr lang="fa-IR" sz="3200" dirty="0">
                <a:cs typeface="B Nazanin" panose="00000400000000000000" pitchFamily="2" charset="-78"/>
              </a:rPr>
              <a:t>، شیوع بیماری کبد چرب در خانم ها سیر فزاینده ای دارد.</a:t>
            </a:r>
            <a:r>
              <a:rPr lang="fa-IR" sz="3200" b="1" dirty="0"/>
              <a:t> </a:t>
            </a:r>
            <a:r>
              <a:rPr lang="fa-IR" sz="3200" dirty="0">
                <a:cs typeface="B Nazanin" panose="00000400000000000000" pitchFamily="2" charset="-78"/>
              </a:rPr>
              <a:t>کبد چرب غيرالکلي همراه با التهاب در نسج کبد در خانم‌ها شايع‌تر است.</a:t>
            </a:r>
          </a:p>
          <a:p>
            <a:pPr marL="0" indent="0" algn="r">
              <a:buNone/>
            </a:pPr>
            <a:endParaRPr lang="fa-IR" sz="3200" dirty="0">
              <a:cs typeface="B Nazanin" panose="00000400000000000000" pitchFamily="2" charset="-78"/>
            </a:endParaRPr>
          </a:p>
          <a:p>
            <a:endParaRPr lang="en-US" dirty="0"/>
          </a:p>
        </p:txBody>
      </p:sp>
    </p:spTree>
    <p:extLst>
      <p:ext uri="{BB962C8B-B14F-4D97-AF65-F5344CB8AC3E}">
        <p14:creationId xmlns:p14="http://schemas.microsoft.com/office/powerpoint/2010/main" val="34805133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6053" y="850842"/>
            <a:ext cx="8946541" cy="4195481"/>
          </a:xfrm>
        </p:spPr>
        <p:txBody>
          <a:bodyPr/>
          <a:lstStyle/>
          <a:p>
            <a:pPr marL="0" indent="0" algn="r">
              <a:buNone/>
            </a:pPr>
            <a:r>
              <a:rPr lang="fa-IR" sz="3200" dirty="0">
                <a:cs typeface="B Nazanin" panose="00000400000000000000" pitchFamily="2" charset="-78"/>
              </a:rPr>
              <a:t>شيوع کبد چرب در جوامع مختلف گوناگون است. براساس آماري، شيوع کبد چرب غير الکلي 9- 7 درصد در کشورهاي غربي و 2/1 درصد در ژاپن گزارش شده است. البته اين آمار بيان گر درصد واقعي کبد چرب نمي ‌تواند باشد. احتمال پيدايش کبد چرب غيرالکلي با وزن بيمار ارتباط مستقيم دارد و با توجه به افزايش چاقي در جوامع مختلف از جمله ايران، شيوع اين عارضه نيز رو به افزايش است. قابل ذکر است بيماري کبد چرب در هر سني ديده مي ‌شود، اما بيشترين شيوع آن بين 60- 40 سالگي است. </a:t>
            </a:r>
          </a:p>
          <a:p>
            <a:endParaRPr lang="en-US" dirty="0"/>
          </a:p>
        </p:txBody>
      </p:sp>
    </p:spTree>
    <p:extLst>
      <p:ext uri="{BB962C8B-B14F-4D97-AF65-F5344CB8AC3E}">
        <p14:creationId xmlns:p14="http://schemas.microsoft.com/office/powerpoint/2010/main" val="39619801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6751" y="251641"/>
            <a:ext cx="7924083" cy="1400530"/>
          </a:xfrm>
        </p:spPr>
        <p:txBody>
          <a:bodyPr/>
          <a:lstStyle/>
          <a:p>
            <a:r>
              <a:rPr lang="fa-IR" sz="6000" dirty="0">
                <a:solidFill>
                  <a:schemeClr val="tx1"/>
                </a:solidFill>
                <a:cs typeface="B Nazanin" panose="00000400000000000000" pitchFamily="2" charset="-78"/>
              </a:rPr>
              <a:t>علائم بيماري کبد چرب چيست؟ </a:t>
            </a:r>
            <a:endParaRPr lang="en-US" sz="6000" dirty="0">
              <a:solidFill>
                <a:schemeClr val="tx1"/>
              </a:solidFill>
              <a:cs typeface="B Nazanin" panose="00000400000000000000" pitchFamily="2" charset="-78"/>
            </a:endParaRPr>
          </a:p>
        </p:txBody>
      </p:sp>
      <p:sp>
        <p:nvSpPr>
          <p:cNvPr id="3" name="Content Placeholder 2"/>
          <p:cNvSpPr>
            <a:spLocks noGrp="1"/>
          </p:cNvSpPr>
          <p:nvPr>
            <p:ph idx="1"/>
          </p:nvPr>
        </p:nvSpPr>
        <p:spPr>
          <a:xfrm>
            <a:off x="1104293" y="1652171"/>
            <a:ext cx="8946541" cy="3746168"/>
          </a:xfrm>
        </p:spPr>
        <p:txBody>
          <a:bodyPr/>
          <a:lstStyle/>
          <a:p>
            <a:pPr marL="0" indent="0" algn="r">
              <a:buNone/>
            </a:pPr>
            <a:r>
              <a:rPr lang="fa-IR" sz="3600" dirty="0">
                <a:cs typeface="B Nazanin" panose="00000400000000000000" pitchFamily="2" charset="-78"/>
              </a:rPr>
              <a:t>کبد چرب ساده معمولا به شکل اتفاقی کشف می‌شود و 70 تا 80 درصد بیماران مبتلا به آن نشانه‌ای ندارند و برای بیماری‌های دیگر به پزشک مراجعه می‌کنند و پزشک بر حسب اتفاق متوجه کبد چرب آنها می‌شود، اما گاهی احتمال دارد بیمار علاوه بر احساس خستگی، دردهایی در ناحیه کبد داشته باشد.</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0301" y="4520629"/>
            <a:ext cx="3133618" cy="2024009"/>
          </a:xfrm>
          <a:prstGeom prst="rect">
            <a:avLst/>
          </a:prstGeom>
        </p:spPr>
      </p:pic>
    </p:spTree>
    <p:extLst>
      <p:ext uri="{BB962C8B-B14F-4D97-AF65-F5344CB8AC3E}">
        <p14:creationId xmlns:p14="http://schemas.microsoft.com/office/powerpoint/2010/main" val="35296102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570" y="1076873"/>
            <a:ext cx="8946541" cy="4195481"/>
          </a:xfrm>
        </p:spPr>
        <p:txBody>
          <a:bodyPr/>
          <a:lstStyle/>
          <a:p>
            <a:pPr marL="0" indent="0" algn="r">
              <a:buNone/>
            </a:pPr>
            <a:r>
              <a:rPr lang="fa-IR" sz="2400" dirty="0">
                <a:cs typeface="B Nazanin" panose="00000400000000000000" pitchFamily="2" charset="-78"/>
              </a:rPr>
              <a:t>دیابت یک علت مهم و شناخته شده در ایجاد کبد چرب می‌باشد و هر چه طول مدت ابتلا به دیابت طولانی باشد و یا درمان آن ناقص انجام گیرد احتمال ابتلا به کبد چرب در این افراد بیشتر است و در آنها ابتلا به التهاب ناشی از کبد چرب بیشتر از افراد عادی است .عوامل ژنتیکی در کنار دیگر عوامل در ایجاد کبد چرب غیرالکلی دخیل است. برخی افراد هستند که در آنها بیماریهای زمینه منجر به ابتلای آنها به کبد چرب غیر الکلی می‌شود مثل اختلال در متابولیسم و برخی هپاتیتهای مزمن هم ممکن است همرا با کبد چرب دیده شود مثل هپاتیت بی و سی</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858" y="3592396"/>
            <a:ext cx="2559710" cy="240495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0943" y="3688422"/>
            <a:ext cx="2774024" cy="2308930"/>
          </a:xfrm>
          <a:prstGeom prst="rect">
            <a:avLst/>
          </a:prstGeom>
        </p:spPr>
      </p:pic>
    </p:spTree>
    <p:extLst>
      <p:ext uri="{BB962C8B-B14F-4D97-AF65-F5344CB8AC3E}">
        <p14:creationId xmlns:p14="http://schemas.microsoft.com/office/powerpoint/2010/main" val="11312104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8394" y="371755"/>
            <a:ext cx="6701459" cy="1400530"/>
          </a:xfrm>
        </p:spPr>
        <p:txBody>
          <a:bodyPr/>
          <a:lstStyle/>
          <a:p>
            <a:r>
              <a:rPr lang="fa-IR" sz="6000" dirty="0">
                <a:solidFill>
                  <a:schemeClr val="tx1"/>
                </a:solidFill>
                <a:cs typeface="B Nazanin" panose="00000400000000000000" pitchFamily="2" charset="-78"/>
              </a:rPr>
              <a:t>راه های تشخیص کبد چرب</a:t>
            </a:r>
            <a:endParaRPr lang="en-US" sz="6000" dirty="0">
              <a:solidFill>
                <a:schemeClr val="tx1"/>
              </a:solidFill>
              <a:cs typeface="B Nazanin" panose="00000400000000000000" pitchFamily="2" charset="-78"/>
            </a:endParaRPr>
          </a:p>
        </p:txBody>
      </p:sp>
      <p:sp>
        <p:nvSpPr>
          <p:cNvPr id="3" name="Content Placeholder 2"/>
          <p:cNvSpPr>
            <a:spLocks noGrp="1"/>
          </p:cNvSpPr>
          <p:nvPr>
            <p:ph idx="1"/>
          </p:nvPr>
        </p:nvSpPr>
        <p:spPr>
          <a:xfrm>
            <a:off x="1250949" y="1772285"/>
            <a:ext cx="8946541" cy="4195481"/>
          </a:xfrm>
        </p:spPr>
        <p:txBody>
          <a:bodyPr/>
          <a:lstStyle/>
          <a:p>
            <a:pPr marL="0" indent="0" algn="r" rtl="1">
              <a:lnSpc>
                <a:spcPct val="150000"/>
              </a:lnSpc>
              <a:spcBef>
                <a:spcPct val="50000"/>
              </a:spcBef>
              <a:buNone/>
              <a:defRPr/>
            </a:pPr>
            <a:r>
              <a:rPr lang="fa-IR" altLang="en-US" sz="3200" dirty="0">
                <a:cs typeface="B Nazanin" panose="00000400000000000000" pitchFamily="2" charset="-78"/>
              </a:rPr>
              <a:t>الف ) سونوگرافی</a:t>
            </a:r>
          </a:p>
          <a:p>
            <a:pPr marL="0" indent="0" algn="r" rtl="1">
              <a:lnSpc>
                <a:spcPct val="150000"/>
              </a:lnSpc>
              <a:spcBef>
                <a:spcPct val="50000"/>
              </a:spcBef>
              <a:buNone/>
              <a:defRPr/>
            </a:pPr>
            <a:r>
              <a:rPr lang="fa-IR" altLang="en-US" sz="3200" dirty="0">
                <a:cs typeface="B Nazanin" panose="00000400000000000000" pitchFamily="2" charset="-78"/>
              </a:rPr>
              <a:t>ب  ) سی تی اسکن</a:t>
            </a:r>
          </a:p>
          <a:p>
            <a:pPr marL="0" indent="0" algn="r" rtl="1">
              <a:lnSpc>
                <a:spcPct val="150000"/>
              </a:lnSpc>
              <a:spcBef>
                <a:spcPct val="50000"/>
              </a:spcBef>
              <a:buNone/>
              <a:defRPr/>
            </a:pPr>
            <a:r>
              <a:rPr lang="fa-IR" altLang="en-US" sz="3200" dirty="0">
                <a:cs typeface="B Nazanin" panose="00000400000000000000" pitchFamily="2" charset="-78"/>
              </a:rPr>
              <a:t>ج  ) بیوپسی</a:t>
            </a:r>
          </a:p>
          <a:p>
            <a:pPr marL="0" indent="0" algn="r" rtl="1">
              <a:lnSpc>
                <a:spcPct val="150000"/>
              </a:lnSpc>
              <a:spcBef>
                <a:spcPct val="50000"/>
              </a:spcBef>
              <a:buNone/>
              <a:defRPr/>
            </a:pPr>
            <a:r>
              <a:rPr lang="fa-IR" altLang="en-US" sz="3200" dirty="0">
                <a:cs typeface="B Nazanin" panose="00000400000000000000" pitchFamily="2" charset="-78"/>
              </a:rPr>
              <a:t>د   ) اندازه گیری آنزیم های کبدی</a:t>
            </a:r>
            <a:endParaRPr lang="en-US" altLang="en-US" sz="3200" dirty="0">
              <a:cs typeface="B Nazanin" panose="00000400000000000000" pitchFamily="2" charset="-78"/>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312" y="1377701"/>
            <a:ext cx="2762250" cy="150837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312" y="3052761"/>
            <a:ext cx="2762250" cy="15144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0949" y="4733923"/>
            <a:ext cx="2466975" cy="1847850"/>
          </a:xfrm>
          <a:prstGeom prst="rect">
            <a:avLst/>
          </a:prstGeom>
        </p:spPr>
      </p:pic>
    </p:spTree>
    <p:extLst>
      <p:ext uri="{BB962C8B-B14F-4D97-AF65-F5344CB8AC3E}">
        <p14:creationId xmlns:p14="http://schemas.microsoft.com/office/powerpoint/2010/main" val="42447783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75231" y="1200162"/>
            <a:ext cx="8946541" cy="4195481"/>
          </a:xfrm>
        </p:spPr>
        <p:txBody>
          <a:bodyPr>
            <a:normAutofit/>
          </a:bodyPr>
          <a:lstStyle/>
          <a:p>
            <a:pPr marL="0" indent="0" algn="r">
              <a:buNone/>
            </a:pPr>
            <a:r>
              <a:rPr lang="fa-IR" sz="3200" dirty="0">
                <a:cs typeface="B Nazanin" panose="00000400000000000000" pitchFamily="2" charset="-78"/>
              </a:rPr>
              <a:t>ورزش روزانه و مصرف مرتب میوه و سبزیجات اثرات مفیدی بر روی این بیماری دارند. کاهش تدریجی وزن در افراد چاق لازم و مفید است، ولی کاهش ناگهانی وزن، این اختلال را تشدید می‌کند.</a:t>
            </a:r>
            <a:endParaRPr lang="en-US" sz="3200" dirty="0">
              <a:cs typeface="B Nazanin" panose="00000400000000000000"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9839" y="3268095"/>
            <a:ext cx="2797514" cy="244321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6282" y="3297902"/>
            <a:ext cx="2774023" cy="2340375"/>
          </a:xfrm>
          <a:prstGeom prst="rect">
            <a:avLst/>
          </a:prstGeom>
        </p:spPr>
      </p:pic>
    </p:spTree>
    <p:extLst>
      <p:ext uri="{BB962C8B-B14F-4D97-AF65-F5344CB8AC3E}">
        <p14:creationId xmlns:p14="http://schemas.microsoft.com/office/powerpoint/2010/main" val="24049556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6000" dirty="0">
                <a:solidFill>
                  <a:schemeClr val="tx1"/>
                </a:solidFill>
                <a:cs typeface="B Nazanin" panose="00000400000000000000" pitchFamily="2" charset="-78"/>
              </a:rPr>
              <a:t>درمان کبد چرب </a:t>
            </a:r>
            <a:endParaRPr lang="en-US" sz="6000" dirty="0">
              <a:solidFill>
                <a:schemeClr val="tx1"/>
              </a:solidFill>
              <a:cs typeface="B Nazanin" panose="00000400000000000000" pitchFamily="2" charset="-78"/>
            </a:endParaRPr>
          </a:p>
        </p:txBody>
      </p:sp>
      <p:sp>
        <p:nvSpPr>
          <p:cNvPr id="3" name="Content Placeholder 2"/>
          <p:cNvSpPr>
            <a:spLocks noGrp="1"/>
          </p:cNvSpPr>
          <p:nvPr>
            <p:ph idx="1"/>
          </p:nvPr>
        </p:nvSpPr>
        <p:spPr/>
        <p:txBody>
          <a:bodyPr>
            <a:normAutofit lnSpcReduction="10000"/>
          </a:bodyPr>
          <a:lstStyle/>
          <a:p>
            <a:pPr marL="0" indent="0" algn="r">
              <a:buNone/>
            </a:pPr>
            <a:r>
              <a:rPr lang="fa-IR" sz="3200" dirty="0">
                <a:cs typeface="B Nazanin" panose="00000400000000000000" pitchFamily="2" charset="-78"/>
              </a:rPr>
              <a:t>طب سنتی و طب نوین</a:t>
            </a:r>
          </a:p>
          <a:p>
            <a:pPr marL="0" indent="0" algn="r">
              <a:buNone/>
            </a:pPr>
            <a:r>
              <a:rPr lang="fa-IR" sz="3200" dirty="0">
                <a:cs typeface="B Nazanin" panose="00000400000000000000" pitchFamily="2" charset="-78"/>
              </a:rPr>
              <a:t> </a:t>
            </a:r>
            <a:r>
              <a:rPr lang="fa-IR" sz="4400" b="1" dirty="0">
                <a:cs typeface="B Nazanin" panose="00000400000000000000" pitchFamily="2" charset="-78"/>
              </a:rPr>
              <a:t>طب سنتی</a:t>
            </a:r>
          </a:p>
          <a:p>
            <a:pPr marL="0" indent="0" algn="r">
              <a:buNone/>
            </a:pPr>
            <a:r>
              <a:rPr lang="fa-IR" sz="2600" dirty="0">
                <a:cs typeface="B Nazanin" panose="00000400000000000000" pitchFamily="2" charset="-78"/>
              </a:rPr>
              <a:t>درمان </a:t>
            </a:r>
            <a:r>
              <a:rPr lang="fa-IR" sz="2600" dirty="0">
                <a:cs typeface="B Nazanin" panose="00000400000000000000" pitchFamily="2" charset="-78"/>
                <a:hlinkClick r:id="rId2" tooltip="طب سنتی"/>
              </a:rPr>
              <a:t>طب سنتی</a:t>
            </a:r>
            <a:r>
              <a:rPr lang="fa-IR" sz="2600" dirty="0">
                <a:cs typeface="B Nazanin" panose="00000400000000000000" pitchFamily="2" charset="-78"/>
              </a:rPr>
              <a:t> برای کبد چرب عبارت است از:</a:t>
            </a:r>
          </a:p>
          <a:p>
            <a:pPr marL="0" indent="0" algn="r">
              <a:buNone/>
            </a:pPr>
            <a:r>
              <a:rPr lang="fa-IR" sz="2600" dirty="0">
                <a:cs typeface="B Nazanin" panose="00000400000000000000" pitchFamily="2" charset="-78"/>
              </a:rPr>
              <a:t>سرکه انگبین روزی یک لیوان</a:t>
            </a:r>
            <a:r>
              <a:rPr lang="fa-IR" sz="2600" baseline="30000" dirty="0">
                <a:cs typeface="B Nazanin" panose="00000400000000000000" pitchFamily="2" charset="-78"/>
              </a:rPr>
              <a:t> </a:t>
            </a:r>
          </a:p>
          <a:p>
            <a:pPr marL="0" indent="0" algn="r">
              <a:buNone/>
            </a:pPr>
            <a:r>
              <a:rPr lang="fa-IR" sz="2600" dirty="0">
                <a:cs typeface="B Nazanin" panose="00000400000000000000" pitchFamily="2" charset="-78"/>
              </a:rPr>
              <a:t>حجامت عام دو تا سه نوبت در ایام پر فشار (فواصل بین حجامت 25 روز یک بار)</a:t>
            </a:r>
          </a:p>
          <a:p>
            <a:pPr marL="0" indent="0" algn="r">
              <a:buNone/>
            </a:pPr>
            <a:r>
              <a:rPr lang="fa-IR" sz="2600" dirty="0">
                <a:cs typeface="B Nazanin" panose="00000400000000000000" pitchFamily="2" charset="-78"/>
              </a:rPr>
              <a:t>سالادی مخلوط از: کلم، هویج، ترب، روغن زیتون تصفیه نشده، آبغوره، سرکه سیب، عرق کاسنی و عرق بید</a:t>
            </a:r>
          </a:p>
          <a:p>
            <a:pPr marL="0" indent="0" algn="r">
              <a:buNone/>
            </a:pPr>
            <a:r>
              <a:rPr lang="fa-IR" sz="2600" dirty="0">
                <a:cs typeface="B Nazanin" panose="00000400000000000000" pitchFamily="2" charset="-78"/>
              </a:rPr>
              <a:t>میوه سیب با پوست - صبح ناشتا و شب </a:t>
            </a:r>
          </a:p>
          <a:p>
            <a:pPr marL="0" indent="0" algn="r">
              <a:buNone/>
            </a:pPr>
            <a:endParaRPr lang="en-US" sz="3200" dirty="0">
              <a:cs typeface="B Nazanin" panose="00000400000000000000" pitchFamily="2" charset="-78"/>
            </a:endParaRPr>
          </a:p>
        </p:txBody>
      </p:sp>
    </p:spTree>
    <p:extLst>
      <p:ext uri="{BB962C8B-B14F-4D97-AF65-F5344CB8AC3E}">
        <p14:creationId xmlns:p14="http://schemas.microsoft.com/office/powerpoint/2010/main" val="5012809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7411" y="1582221"/>
            <a:ext cx="8946541" cy="3739792"/>
          </a:xfrm>
        </p:spPr>
        <p:txBody>
          <a:bodyPr>
            <a:normAutofit/>
          </a:bodyPr>
          <a:lstStyle/>
          <a:p>
            <a:pPr marL="0" indent="0" algn="r">
              <a:buNone/>
            </a:pPr>
            <a:r>
              <a:rPr lang="fa-IR" sz="4400" b="1" dirty="0">
                <a:cs typeface="B Nazanin" panose="00000400000000000000" pitchFamily="2" charset="-78"/>
              </a:rPr>
              <a:t>طب نوین</a:t>
            </a:r>
            <a:endParaRPr lang="en-US" sz="4400" b="1" dirty="0">
              <a:cs typeface="B Nazanin" panose="00000400000000000000" pitchFamily="2" charset="-78"/>
            </a:endParaRPr>
          </a:p>
        </p:txBody>
      </p:sp>
      <p:sp>
        <p:nvSpPr>
          <p:cNvPr id="4" name="Rectangle 3"/>
          <p:cNvSpPr/>
          <p:nvPr/>
        </p:nvSpPr>
        <p:spPr>
          <a:xfrm>
            <a:off x="651163" y="2950329"/>
            <a:ext cx="11249891" cy="1384995"/>
          </a:xfrm>
          <a:prstGeom prst="rect">
            <a:avLst/>
          </a:prstGeom>
        </p:spPr>
        <p:txBody>
          <a:bodyPr wrap="square">
            <a:spAutoFit/>
          </a:bodyPr>
          <a:lstStyle/>
          <a:p>
            <a:pPr algn="r"/>
            <a:r>
              <a:rPr lang="fa-IR" sz="2800" dirty="0">
                <a:cs typeface="B Nazanin" panose="00000400000000000000" pitchFamily="2" charset="-78"/>
              </a:rPr>
              <a:t>در طب نوين درمان اختصاصي براي کبد چرب وجود ندارد، ولي شما با کنترل بيماري هاي زمينه اي از قبيل کاهش وزن، چربي هاي خون، ديابت و يا قطع نمودن داروهاي مسبب (قطعا با نظر پزشک معالج نه به طورخودسرانه) مي توانيد از پيشرفت اين بيماري جلوگيري نماييد.</a:t>
            </a:r>
          </a:p>
        </p:txBody>
      </p:sp>
    </p:spTree>
    <p:extLst>
      <p:ext uri="{BB962C8B-B14F-4D97-AF65-F5344CB8AC3E}">
        <p14:creationId xmlns:p14="http://schemas.microsoft.com/office/powerpoint/2010/main" val="28200592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7F25A-DD18-49C1-B200-3D93E0AC1FC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F2D1FF9-4580-42EF-9452-A46A01EEB42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67DC1BC-29B6-423D-9EE3-F7E567757844}"/>
              </a:ext>
            </a:extLst>
          </p:cNvPr>
          <p:cNvPicPr>
            <a:picLocks noChangeAspect="1"/>
          </p:cNvPicPr>
          <p:nvPr/>
        </p:nvPicPr>
        <p:blipFill>
          <a:blip r:embed="rId2"/>
          <a:stretch>
            <a:fillRect/>
          </a:stretch>
        </p:blipFill>
        <p:spPr>
          <a:xfrm>
            <a:off x="3674268" y="0"/>
            <a:ext cx="4843463" cy="6858000"/>
          </a:xfrm>
          <a:prstGeom prst="rect">
            <a:avLst/>
          </a:prstGeom>
        </p:spPr>
      </p:pic>
    </p:spTree>
    <p:extLst>
      <p:ext uri="{BB962C8B-B14F-4D97-AF65-F5344CB8AC3E}">
        <p14:creationId xmlns:p14="http://schemas.microsoft.com/office/powerpoint/2010/main" val="361080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9560" y="359596"/>
            <a:ext cx="3863083" cy="1160979"/>
          </a:xfrm>
        </p:spPr>
        <p:txBody>
          <a:bodyPr/>
          <a:lstStyle/>
          <a:p>
            <a:r>
              <a:rPr lang="fa-IR" sz="6000" dirty="0">
                <a:solidFill>
                  <a:schemeClr val="tx1"/>
                </a:solidFill>
                <a:cs typeface="B Nazanin" panose="00000400000000000000" pitchFamily="2" charset="-78"/>
              </a:rPr>
              <a:t>انواع کلسترول</a:t>
            </a:r>
            <a:endParaRPr lang="en-US" sz="6000" dirty="0">
              <a:solidFill>
                <a:schemeClr val="tx1"/>
              </a:solidFill>
              <a:cs typeface="B Nazanin" panose="00000400000000000000" pitchFamily="2" charset="-78"/>
            </a:endParaRPr>
          </a:p>
        </p:txBody>
      </p:sp>
      <p:sp>
        <p:nvSpPr>
          <p:cNvPr id="3" name="Content Placeholder 2"/>
          <p:cNvSpPr>
            <a:spLocks noGrp="1"/>
          </p:cNvSpPr>
          <p:nvPr>
            <p:ph idx="1"/>
          </p:nvPr>
        </p:nvSpPr>
        <p:spPr>
          <a:xfrm>
            <a:off x="1103312" y="1376737"/>
            <a:ext cx="8946541" cy="5239821"/>
          </a:xfrm>
        </p:spPr>
        <p:txBody>
          <a:bodyPr>
            <a:noAutofit/>
          </a:bodyPr>
          <a:lstStyle/>
          <a:p>
            <a:pPr algn="just" rtl="1">
              <a:lnSpc>
                <a:spcPct val="150000"/>
              </a:lnSpc>
            </a:pPr>
            <a:r>
              <a:rPr lang="fa-IR" altLang="fa-IR" sz="2400" dirty="0">
                <a:cs typeface="B Nazanin" panose="00000400000000000000" pitchFamily="2" charset="-78"/>
              </a:rPr>
              <a:t>لیپوپروتئین های با تراکم خیلی پایین (خیلی سبک)</a:t>
            </a:r>
          </a:p>
          <a:p>
            <a:pPr>
              <a:lnSpc>
                <a:spcPct val="150000"/>
              </a:lnSpc>
              <a:buFontTx/>
              <a:buNone/>
            </a:pPr>
            <a:r>
              <a:rPr lang="en-US" altLang="fa-IR" sz="2400" b="1" dirty="0">
                <a:latin typeface="Times New Roman" panose="02020603050405020304" pitchFamily="18" charset="0"/>
                <a:cs typeface="B Nazanin" panose="00000400000000000000" pitchFamily="2" charset="-78"/>
              </a:rPr>
              <a:t>VLDL- very low-density lipoproteins</a:t>
            </a:r>
          </a:p>
          <a:p>
            <a:pPr algn="just" rtl="1">
              <a:lnSpc>
                <a:spcPct val="150000"/>
              </a:lnSpc>
            </a:pPr>
            <a:r>
              <a:rPr lang="fa-IR" altLang="fa-IR" sz="2400" dirty="0">
                <a:cs typeface="B Nazanin" panose="00000400000000000000" pitchFamily="2" charset="-78"/>
              </a:rPr>
              <a:t>- لیپوپروتئین های با با تراکم بینابینی (میان وزن)</a:t>
            </a:r>
          </a:p>
          <a:p>
            <a:pPr>
              <a:lnSpc>
                <a:spcPct val="150000"/>
              </a:lnSpc>
              <a:buFontTx/>
              <a:buNone/>
            </a:pPr>
            <a:r>
              <a:rPr lang="en-US" altLang="fa-IR" sz="2400" b="1" dirty="0">
                <a:latin typeface="Times New Roman" panose="02020603050405020304" pitchFamily="18" charset="0"/>
                <a:cs typeface="B Nazanin" panose="00000400000000000000" pitchFamily="2" charset="-78"/>
              </a:rPr>
              <a:t>IDL -Inter mediate-density lipoproteins</a:t>
            </a:r>
          </a:p>
          <a:p>
            <a:pPr algn="just" rtl="1">
              <a:lnSpc>
                <a:spcPct val="150000"/>
              </a:lnSpc>
            </a:pPr>
            <a:r>
              <a:rPr lang="fa-IR" altLang="fa-IR" sz="2400" dirty="0">
                <a:cs typeface="B Nazanin" panose="00000400000000000000" pitchFamily="2" charset="-78"/>
              </a:rPr>
              <a:t>- لیپوپروتئین های با تراکم پایین (سبک وزن)</a:t>
            </a:r>
          </a:p>
          <a:p>
            <a:pPr>
              <a:lnSpc>
                <a:spcPct val="150000"/>
              </a:lnSpc>
              <a:buFontTx/>
              <a:buNone/>
            </a:pPr>
            <a:r>
              <a:rPr lang="en-US" altLang="fa-IR" sz="2400" b="1" dirty="0">
                <a:latin typeface="Times New Roman" panose="02020603050405020304" pitchFamily="18" charset="0"/>
                <a:cs typeface="B Nazanin" panose="00000400000000000000" pitchFamily="2" charset="-78"/>
              </a:rPr>
              <a:t>LDL- low-density density lipoproteins</a:t>
            </a:r>
          </a:p>
          <a:p>
            <a:pPr algn="just" rtl="1">
              <a:lnSpc>
                <a:spcPct val="150000"/>
              </a:lnSpc>
            </a:pPr>
            <a:r>
              <a:rPr lang="fa-IR" altLang="fa-IR" sz="2400" dirty="0">
                <a:cs typeface="B Nazanin" panose="00000400000000000000" pitchFamily="2" charset="-78"/>
              </a:rPr>
              <a:t>- لیپوپروتئین های با تراکم بالا (سنگین وزن)</a:t>
            </a:r>
          </a:p>
          <a:p>
            <a:pPr>
              <a:lnSpc>
                <a:spcPct val="150000"/>
              </a:lnSpc>
              <a:buFontTx/>
              <a:buNone/>
            </a:pPr>
            <a:r>
              <a:rPr lang="fa-IR" altLang="fa-IR" sz="2400" b="1" dirty="0">
                <a:latin typeface="Times New Roman" panose="02020603050405020304" pitchFamily="18" charset="0"/>
                <a:cs typeface="B Nazanin" panose="00000400000000000000" pitchFamily="2" charset="-78"/>
              </a:rPr>
              <a:t> </a:t>
            </a:r>
            <a:r>
              <a:rPr lang="en-US" altLang="fa-IR" sz="2400" b="1" dirty="0">
                <a:latin typeface="Times New Roman" panose="02020603050405020304" pitchFamily="18" charset="0"/>
                <a:cs typeface="B Nazanin" panose="00000400000000000000" pitchFamily="2" charset="-78"/>
              </a:rPr>
              <a:t>HDL- High- density lipoproteins</a:t>
            </a:r>
            <a:endParaRPr lang="fa-IR" altLang="fa-IR" sz="2400" b="1" dirty="0">
              <a:latin typeface="Times New Roman" panose="02020603050405020304" pitchFamily="18" charset="0"/>
              <a:cs typeface="B Nazanin" panose="00000400000000000000" pitchFamily="2" charset="-78"/>
            </a:endParaRPr>
          </a:p>
        </p:txBody>
      </p:sp>
    </p:spTree>
    <p:extLst>
      <p:ext uri="{BB962C8B-B14F-4D97-AF65-F5344CB8AC3E}">
        <p14:creationId xmlns:p14="http://schemas.microsoft.com/office/powerpoint/2010/main" val="3730608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3312" y="832208"/>
            <a:ext cx="8946541" cy="3924727"/>
          </a:xfrm>
        </p:spPr>
        <p:txBody>
          <a:bodyPr>
            <a:normAutofit/>
          </a:bodyPr>
          <a:lstStyle/>
          <a:p>
            <a:pPr marL="0" indent="0" algn="r" rtl="1">
              <a:buNone/>
            </a:pPr>
            <a:r>
              <a:rPr lang="en-US" sz="2400" dirty="0">
                <a:cs typeface="B Nazanin" panose="00000400000000000000" pitchFamily="2" charset="-78"/>
              </a:rPr>
              <a:t>LDL</a:t>
            </a:r>
            <a:r>
              <a:rPr lang="fa-IR" sz="2400" dirty="0">
                <a:cs typeface="B Nazanin" panose="00000400000000000000" pitchFamily="2" charset="-78"/>
              </a:rPr>
              <a:t> یا کلسترول بد خون: نوعی از کلسترول خون است که تمایل به رسوب در دیواره عروق بدن دارد.</a:t>
            </a:r>
          </a:p>
          <a:p>
            <a:pPr marL="0" indent="0" algn="r" rtl="1">
              <a:buNone/>
            </a:pPr>
            <a:r>
              <a:rPr lang="fa-IR" sz="2400" dirty="0">
                <a:cs typeface="B Nazanin" panose="00000400000000000000" pitchFamily="2" charset="-78"/>
              </a:rPr>
              <a:t>گلبولهای سفید خون با این نوع کلسترول خون ترکیب شده و پلاک عروقی تشکیل می دهند که سبب تنگی عروق می شود</a:t>
            </a:r>
          </a:p>
          <a:p>
            <a:pPr marL="0" indent="0" algn="r">
              <a:buNone/>
            </a:pPr>
            <a:r>
              <a:rPr lang="fa-IR" sz="2400" dirty="0">
                <a:cs typeface="B Nazanin" panose="00000400000000000000" pitchFamily="2" charset="-78"/>
              </a:rPr>
              <a:t>حداکثر میزان قابل قبول آن در افراد در معرض خطر   100 است</a:t>
            </a:r>
          </a:p>
          <a:p>
            <a:pPr marL="0" indent="0" algn="r">
              <a:buNone/>
            </a:pPr>
            <a:r>
              <a:rPr lang="fa-IR" sz="2400" dirty="0">
                <a:cs typeface="B Nazanin" panose="00000400000000000000" pitchFamily="2" charset="-78"/>
              </a:rPr>
              <a:t>حداکثر میزان قابل قبول آن درسایر افراد 130 است</a:t>
            </a:r>
          </a:p>
          <a:p>
            <a:pPr marL="0" indent="0" algn="r" rtl="1">
              <a:buNone/>
            </a:pPr>
            <a:r>
              <a:rPr lang="fa-IR" sz="2400" dirty="0">
                <a:cs typeface="B Nazanin" panose="00000400000000000000" pitchFamily="2" charset="-78"/>
              </a:rPr>
              <a:t>در افرادی که بیماری قلبی دارند این میزان باید به کمتر از 70 کاهش یابد</a:t>
            </a:r>
            <a:endParaRPr lang="en-US" sz="2400" dirty="0">
              <a:cs typeface="B Nazanin" panose="00000400000000000000"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644" y="3949931"/>
            <a:ext cx="3236360" cy="2779642"/>
          </a:xfrm>
          <a:prstGeom prst="rect">
            <a:avLst/>
          </a:prstGeom>
        </p:spPr>
      </p:pic>
    </p:spTree>
    <p:extLst>
      <p:ext uri="{BB962C8B-B14F-4D97-AF65-F5344CB8AC3E}">
        <p14:creationId xmlns:p14="http://schemas.microsoft.com/office/powerpoint/2010/main" val="152069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8247" y="1025503"/>
            <a:ext cx="8946541" cy="4195481"/>
          </a:xfrm>
        </p:spPr>
        <p:txBody>
          <a:bodyPr>
            <a:normAutofit/>
          </a:bodyPr>
          <a:lstStyle/>
          <a:p>
            <a:pPr algn="r" rtl="1"/>
            <a:r>
              <a:rPr lang="en-US" sz="2400" dirty="0">
                <a:cs typeface="B Nazanin" panose="00000400000000000000" pitchFamily="2" charset="-78"/>
              </a:rPr>
              <a:t>HDL</a:t>
            </a:r>
            <a:r>
              <a:rPr lang="fa-IR" sz="2400" dirty="0">
                <a:cs typeface="B Nazanin" panose="00000400000000000000" pitchFamily="2" charset="-78"/>
              </a:rPr>
              <a:t>: کلسترول خوب جلوی تجمع کلسترول بد را درخون  می گیرد</a:t>
            </a:r>
          </a:p>
          <a:p>
            <a:pPr algn="r" rtl="1"/>
            <a:r>
              <a:rPr lang="fa-IR" sz="2400" dirty="0">
                <a:cs typeface="B Nazanin" panose="00000400000000000000" pitchFamily="2" charset="-78"/>
              </a:rPr>
              <a:t>هر چه میزان این کلسترول در خون بالاتر باشد بهتر است</a:t>
            </a:r>
          </a:p>
          <a:p>
            <a:pPr marL="0" indent="0" algn="r">
              <a:buNone/>
            </a:pPr>
            <a:r>
              <a:rPr lang="fa-IR" sz="2400" dirty="0">
                <a:cs typeface="B Nazanin" panose="00000400000000000000" pitchFamily="2" charset="-78"/>
              </a:rPr>
              <a:t>مقدار 40 و بالاتر در مردان و50و بالاتر در زنان می تواند به کاهش خطر بیماریهای قلبی کمک کند.                                                                                                              </a:t>
            </a:r>
          </a:p>
          <a:p>
            <a:pPr marL="0" indent="0" algn="r">
              <a:buNone/>
            </a:pPr>
            <a:r>
              <a:rPr lang="fa-IR" sz="2400" dirty="0">
                <a:cs typeface="B Nazanin" panose="00000400000000000000" pitchFamily="2" charset="-78"/>
              </a:rPr>
              <a:t>مقدار کمتر از این دو مقدار عامل خطری برای بیماریهای قلبی عروقی می باشد                   </a:t>
            </a:r>
            <a:endParaRPr lang="en-US" sz="2400" dirty="0">
              <a:cs typeface="B Nazanin" panose="00000400000000000000" pitchFamily="2" charset="-78"/>
            </a:endParaRPr>
          </a:p>
        </p:txBody>
      </p:sp>
    </p:spTree>
    <p:extLst>
      <p:ext uri="{BB962C8B-B14F-4D97-AF65-F5344CB8AC3E}">
        <p14:creationId xmlns:p14="http://schemas.microsoft.com/office/powerpoint/2010/main" val="3348165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3488" y="452718"/>
            <a:ext cx="6547346" cy="1400530"/>
          </a:xfrm>
        </p:spPr>
        <p:txBody>
          <a:bodyPr/>
          <a:lstStyle/>
          <a:p>
            <a:r>
              <a:rPr lang="fa-IR" sz="6000" dirty="0">
                <a:solidFill>
                  <a:schemeClr val="tx1"/>
                </a:solidFill>
                <a:cs typeface="B Nazanin" panose="00000400000000000000" pitchFamily="2" charset="-78"/>
              </a:rPr>
              <a:t>عوامل افزایش چربی خون </a:t>
            </a:r>
            <a:endParaRPr lang="en-US" sz="6000" dirty="0">
              <a:solidFill>
                <a:schemeClr val="tx1"/>
              </a:solidFill>
              <a:cs typeface="B Nazanin" panose="00000400000000000000" pitchFamily="2" charset="-78"/>
            </a:endParaRPr>
          </a:p>
        </p:txBody>
      </p:sp>
      <p:sp>
        <p:nvSpPr>
          <p:cNvPr id="3" name="Content Placeholder 2"/>
          <p:cNvSpPr>
            <a:spLocks noGrp="1"/>
          </p:cNvSpPr>
          <p:nvPr>
            <p:ph idx="1"/>
          </p:nvPr>
        </p:nvSpPr>
        <p:spPr/>
        <p:txBody>
          <a:bodyPr>
            <a:normAutofit fontScale="92500" lnSpcReduction="20000"/>
          </a:bodyPr>
          <a:lstStyle/>
          <a:p>
            <a:pPr algn="r" rtl="1">
              <a:lnSpc>
                <a:spcPct val="200000"/>
              </a:lnSpc>
              <a:spcBef>
                <a:spcPts val="600"/>
              </a:spcBef>
              <a:spcAft>
                <a:spcPts val="600"/>
              </a:spcAft>
              <a:buFontTx/>
              <a:buNone/>
            </a:pPr>
            <a:r>
              <a:rPr lang="ar-SA" altLang="fa-IR" sz="2600" dirty="0">
                <a:cs typeface="B Nazanin" panose="00000400000000000000" pitchFamily="2" charset="-78"/>
              </a:rPr>
              <a:t>علل تغذیه ای</a:t>
            </a:r>
            <a:endParaRPr lang="en-US" altLang="fa-IR" sz="2600" dirty="0">
              <a:cs typeface="B Nazanin" panose="00000400000000000000" pitchFamily="2" charset="-78"/>
            </a:endParaRPr>
          </a:p>
          <a:p>
            <a:pPr algn="r" rtl="1">
              <a:lnSpc>
                <a:spcPct val="200000"/>
              </a:lnSpc>
              <a:spcBef>
                <a:spcPts val="600"/>
              </a:spcBef>
              <a:spcAft>
                <a:spcPts val="600"/>
              </a:spcAft>
              <a:buFontTx/>
              <a:buNone/>
            </a:pPr>
            <a:r>
              <a:rPr lang="ar-SA" altLang="fa-IR" sz="2600" dirty="0">
                <a:cs typeface="B Nazanin" panose="00000400000000000000" pitchFamily="2" charset="-78"/>
              </a:rPr>
              <a:t>علل روحی و روانی</a:t>
            </a:r>
            <a:r>
              <a:rPr lang="fa-IR" altLang="fa-IR" sz="2600" dirty="0">
                <a:cs typeface="B Nazanin" panose="00000400000000000000" pitchFamily="2" charset="-78"/>
              </a:rPr>
              <a:t> / چر</a:t>
            </a:r>
            <a:r>
              <a:rPr lang="ar-SA" altLang="fa-IR" sz="2600" dirty="0">
                <a:cs typeface="B Nazanin" panose="00000400000000000000" pitchFamily="2" charset="-78"/>
              </a:rPr>
              <a:t>بی خون عصبی</a:t>
            </a:r>
            <a:r>
              <a:rPr lang="fa-IR" altLang="fa-IR" sz="2600" dirty="0">
                <a:cs typeface="B Nazanin" panose="00000400000000000000" pitchFamily="2" charset="-78"/>
              </a:rPr>
              <a:t> </a:t>
            </a:r>
            <a:endParaRPr lang="en-US" altLang="fa-IR" sz="2600" dirty="0">
              <a:cs typeface="B Nazanin" panose="00000400000000000000" pitchFamily="2" charset="-78"/>
            </a:endParaRPr>
          </a:p>
          <a:p>
            <a:pPr algn="r" rtl="1">
              <a:lnSpc>
                <a:spcPct val="200000"/>
              </a:lnSpc>
              <a:spcBef>
                <a:spcPts val="600"/>
              </a:spcBef>
              <a:spcAft>
                <a:spcPts val="600"/>
              </a:spcAft>
              <a:buFontTx/>
              <a:buNone/>
            </a:pPr>
            <a:r>
              <a:rPr lang="fa-IR" altLang="fa-IR" sz="2600" dirty="0">
                <a:cs typeface="B Nazanin" panose="00000400000000000000" pitchFamily="2" charset="-78"/>
              </a:rPr>
              <a:t>ژنتیک و وراثت</a:t>
            </a:r>
            <a:endParaRPr lang="en-US" altLang="fa-IR" sz="2600" dirty="0">
              <a:cs typeface="B Nazanin" panose="00000400000000000000" pitchFamily="2" charset="-78"/>
            </a:endParaRPr>
          </a:p>
          <a:p>
            <a:pPr algn="r" rtl="1">
              <a:lnSpc>
                <a:spcPct val="200000"/>
              </a:lnSpc>
              <a:spcBef>
                <a:spcPts val="600"/>
              </a:spcBef>
              <a:spcAft>
                <a:spcPts val="600"/>
              </a:spcAft>
              <a:buFontTx/>
              <a:buNone/>
            </a:pPr>
            <a:r>
              <a:rPr lang="fa-IR" altLang="fa-IR" sz="2600" dirty="0">
                <a:cs typeface="B Nazanin" panose="00000400000000000000" pitchFamily="2" charset="-78"/>
              </a:rPr>
              <a:t>بیماری های دیگر مانند کم کاری تیرویید، ایدز، مشکلات کلیوی</a:t>
            </a:r>
            <a:endParaRPr lang="en-US" altLang="fa-IR" sz="2600" dirty="0">
              <a:cs typeface="B Nazanin" panose="00000400000000000000" pitchFamily="2" charset="-78"/>
            </a:endParaRPr>
          </a:p>
          <a:p>
            <a:pPr algn="r" rtl="1">
              <a:lnSpc>
                <a:spcPct val="200000"/>
              </a:lnSpc>
              <a:spcBef>
                <a:spcPts val="600"/>
              </a:spcBef>
              <a:spcAft>
                <a:spcPts val="600"/>
              </a:spcAft>
              <a:buFontTx/>
              <a:buNone/>
            </a:pPr>
            <a:r>
              <a:rPr lang="fa-IR" altLang="fa-IR" sz="2600" dirty="0">
                <a:cs typeface="B Nazanin" panose="00000400000000000000" pitchFamily="2" charset="-78"/>
              </a:rPr>
              <a:t>عدم تحرک </a:t>
            </a:r>
            <a:endParaRPr lang="en-US" altLang="fa-IR" sz="2600" dirty="0">
              <a:cs typeface="B Nazanin" panose="00000400000000000000" pitchFamily="2" charset="-78"/>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6998" y="3015106"/>
            <a:ext cx="2018176" cy="148830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816" y="981533"/>
            <a:ext cx="1619250" cy="19431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504" y="4643636"/>
            <a:ext cx="1962364" cy="1695236"/>
          </a:xfrm>
          <a:prstGeom prst="rect">
            <a:avLst/>
          </a:prstGeom>
        </p:spPr>
      </p:pic>
    </p:spTree>
    <p:extLst>
      <p:ext uri="{BB962C8B-B14F-4D97-AF65-F5344CB8AC3E}">
        <p14:creationId xmlns:p14="http://schemas.microsoft.com/office/powerpoint/2010/main" val="3082805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3312" y="893852"/>
            <a:ext cx="8946541" cy="5354547"/>
          </a:xfrm>
        </p:spPr>
        <p:txBody>
          <a:bodyPr>
            <a:normAutofit/>
          </a:bodyPr>
          <a:lstStyle/>
          <a:p>
            <a:pPr marL="0" indent="0" algn="r" rtl="1">
              <a:buNone/>
            </a:pPr>
            <a:r>
              <a:rPr lang="fa-IR" sz="2400" dirty="0">
                <a:cs typeface="B Nazanin" panose="00000400000000000000" pitchFamily="2" charset="-78"/>
              </a:rPr>
              <a:t>مصرف غذاهای پرچرب تنها عامل افزایش سطح کلسترول خون در برخی افراد نیست</a:t>
            </a:r>
          </a:p>
          <a:p>
            <a:pPr marL="0" indent="0" algn="r">
              <a:buNone/>
            </a:pPr>
            <a:r>
              <a:rPr lang="fa-IR" sz="2400" dirty="0">
                <a:cs typeface="B Nazanin" panose="00000400000000000000" pitchFamily="2" charset="-78"/>
              </a:rPr>
              <a:t>در تعداد زیادی از افراد، ژنتیک عامل اصلی است</a:t>
            </a:r>
          </a:p>
          <a:p>
            <a:pPr marL="0" indent="0" algn="r" rtl="1">
              <a:buNone/>
            </a:pPr>
            <a:r>
              <a:rPr lang="fa-IR" sz="2400" dirty="0">
                <a:cs typeface="B Nazanin" panose="00000400000000000000" pitchFamily="2" charset="-78"/>
              </a:rPr>
              <a:t>شکل ژنتیک این بیماری بنام هایپرکلسترولمی خانوادگی نامیده می شود که سبب کلسترول خون بالا می شود.</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8844" t="-1147" r="37538" b="1147"/>
          <a:stretch/>
        </p:blipFill>
        <p:spPr>
          <a:xfrm>
            <a:off x="1828798" y="2537721"/>
            <a:ext cx="2669981" cy="3798924"/>
          </a:xfrm>
          <a:prstGeom prst="rect">
            <a:avLst/>
          </a:prstGeom>
        </p:spPr>
      </p:pic>
    </p:spTree>
    <p:extLst>
      <p:ext uri="{BB962C8B-B14F-4D97-AF65-F5344CB8AC3E}">
        <p14:creationId xmlns:p14="http://schemas.microsoft.com/office/powerpoint/2010/main" val="39053736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927</TotalTime>
  <Words>2795</Words>
  <Application>Microsoft Office PowerPoint</Application>
  <PresentationFormat>Widescreen</PresentationFormat>
  <Paragraphs>220</Paragraphs>
  <Slides>49</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Arial</vt:lpstr>
      <vt:lpstr>B Nazanin</vt:lpstr>
      <vt:lpstr>B Traffic</vt:lpstr>
      <vt:lpstr>Century Gothic</vt:lpstr>
      <vt:lpstr>Times New Roman</vt:lpstr>
      <vt:lpstr>Wingdings 3</vt:lpstr>
      <vt:lpstr>Ion</vt:lpstr>
      <vt:lpstr>به نام خدا           </vt:lpstr>
      <vt:lpstr>چربی خون </vt:lpstr>
      <vt:lpstr>کلسترول چیست؟</vt:lpstr>
      <vt:lpstr>PowerPoint Presentation</vt:lpstr>
      <vt:lpstr>انواع کلسترول</vt:lpstr>
      <vt:lpstr>PowerPoint Presentation</vt:lpstr>
      <vt:lpstr>PowerPoint Presentation</vt:lpstr>
      <vt:lpstr>عوامل افزایش چربی خون </vt:lpstr>
      <vt:lpstr>PowerPoint Presentation</vt:lpstr>
      <vt:lpstr>علایم افزایش چربی خون</vt:lpstr>
      <vt:lpstr>چه عواملی، خطر را افزایش می دهند؟</vt:lpstr>
      <vt:lpstr>PowerPoint Presentation</vt:lpstr>
      <vt:lpstr>کلسترول و کودکان</vt:lpstr>
      <vt:lpstr>عوارض کلسترول خون بالا</vt:lpstr>
      <vt:lpstr>راه های کاهش کلسترول خون </vt:lpstr>
      <vt:lpstr>رژیم غذایی پر فیبرداشته باشید </vt:lpstr>
      <vt:lpstr>چربی های مصرفی خود را بشناسید</vt:lpstr>
      <vt:lpstr>پروتئین ها را درست و سالم مصرف کنید </vt:lpstr>
      <vt:lpstr>رژیم کم کربوهیدرات مصرف کنید</vt:lpstr>
      <vt:lpstr>کاهش وزن</vt:lpstr>
      <vt:lpstr>ترک استعمال دخانیات</vt:lpstr>
      <vt:lpstr>ورزش</vt:lpstr>
      <vt:lpstr>PowerPoint Presentation</vt:lpstr>
      <vt:lpstr>PowerPoint Presentation</vt:lpstr>
      <vt:lpstr>دارو درمانی برای تنظیم کلسترول خون</vt:lpstr>
      <vt:lpstr>انواع دارو ها</vt:lpstr>
      <vt:lpstr>PowerPoint Presentation</vt:lpstr>
      <vt:lpstr>کلسترول تام</vt:lpstr>
      <vt:lpstr>تری گلیسرید</vt:lpstr>
      <vt:lpstr>عوامل خطر زمینه ساز تری گلیسرید بالا</vt:lpstr>
      <vt:lpstr>راه های کاهش تری گلیسرید خون</vt:lpstr>
      <vt:lpstr>کبد چرب</vt:lpstr>
      <vt:lpstr>آناتومی کبد سالم</vt:lpstr>
      <vt:lpstr>PowerPoint Presentation</vt:lpstr>
      <vt:lpstr>نقش کبد در بدن</vt:lpstr>
      <vt:lpstr>تاریخچه کبد چرب  </vt:lpstr>
      <vt:lpstr>تعریف کبد چرب</vt:lpstr>
      <vt:lpstr>انواع کبد چرب </vt:lpstr>
      <vt:lpstr>کبد چرب غیر الکلی</vt:lpstr>
      <vt:lpstr>افراد در معرض خطر </vt:lpstr>
      <vt:lpstr>شیوع این بیماری چگونه است؟</vt:lpstr>
      <vt:lpstr>PowerPoint Presentation</vt:lpstr>
      <vt:lpstr>علائم بيماري کبد چرب چيست؟ </vt:lpstr>
      <vt:lpstr>PowerPoint Presentation</vt:lpstr>
      <vt:lpstr>راه های تشخیص کبد چرب</vt:lpstr>
      <vt:lpstr>PowerPoint Presentation</vt:lpstr>
      <vt:lpstr>درمان کبد چرب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به نام خدا</dc:title>
  <dc:creator>User</dc:creator>
  <cp:lastModifiedBy>Windows User</cp:lastModifiedBy>
  <cp:revision>80</cp:revision>
  <dcterms:created xsi:type="dcterms:W3CDTF">2019-05-12T12:45:21Z</dcterms:created>
  <dcterms:modified xsi:type="dcterms:W3CDTF">2023-06-10T08:22:14Z</dcterms:modified>
</cp:coreProperties>
</file>